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9" r:id="rId5"/>
    <p:sldId id="274" r:id="rId6"/>
    <p:sldId id="273" r:id="rId7"/>
    <p:sldId id="276" r:id="rId8"/>
    <p:sldId id="277" r:id="rId9"/>
    <p:sldId id="278" r:id="rId10"/>
    <p:sldId id="258" r:id="rId11"/>
    <p:sldId id="275" r:id="rId12"/>
    <p:sldId id="262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E138-C305-4FA2-A93B-E6FBEE041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0D4B4-612D-4F1B-86F7-7DE69B719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E8DF-BB7D-4B50-AEB0-CB09347C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4CCF-3FA5-4114-BD6F-B34E323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95991-F753-4D10-98A7-87112412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9D63-7BE1-4FC8-B454-0F2BB17B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111AC-3845-4606-B44F-AF8381DC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7D7B-1988-4988-AAD3-1DC6C00A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6E01-AE69-49EB-BEF0-709AE036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D97D6-CA6F-41F6-BA8D-4647B8EB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76B7A-B551-4BAC-A2D5-D263A4E8F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1F34-3E7E-4F4F-B778-56A9A6A43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A129F-9988-44A1-90C7-1D8841C1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D27C8-41B4-4660-8C0D-18A09F3F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62E82-6E14-4712-95AB-3FBFC7769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550E-D99F-4BC6-AA70-DAEA0E50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D975-3586-48EB-87F8-4CDC8728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EC5F-B8D7-4423-8156-0F338975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92122-D92A-4284-A36E-FF501FE0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403AF-65D3-4042-84CF-65BDF97B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44FA-0946-468F-95C2-AC60820E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F784E-8318-4639-A6E8-C1FB8DFEC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A3D7B-721C-468C-B962-F6E89856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7842D-5A45-4F68-B7BC-02B46E14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854A0-6F34-4114-BD8D-A7B1E011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0DB9-8820-4BBC-BB9D-0CC17C5B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2701-3C0B-410D-8AD8-5654A8EF5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8A905-D51A-413E-ABCA-EBD5FE191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C5752-F1CE-49A2-AB36-BF57FD3D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E73AB-EFF6-4235-8864-1DFCA0FA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98BCC-753F-4616-919A-28EB4561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75C2-93E2-4414-98C8-7A1C6CA3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2BB61-F953-44CF-88CE-AFBBF8993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A917C-4B87-46EF-99B0-471EA43B7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02D7D-9B59-44FF-AFF6-65DA93391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F5D7E-B127-4107-90C4-898662EF7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D174D-29AE-4B64-B8A7-B78EA881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C63D3-D98F-4263-BFCC-77B7E739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FB83E-3348-4EB9-B7F8-73E97DC7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6B83-50A8-4363-8F3D-9478EC2E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04687-1C73-4FBB-BE7E-C5C32C34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D4FB3-0F0E-4EE3-B91D-4BBA0B29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48B9E-6FF8-46FF-BF9E-4C05AF79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13A8B-A275-4B16-8017-75AEA6DF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78587-D7D1-46AE-AE33-DBCC7E64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3B801-F355-4306-BA79-03472975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1DB8-392F-4B72-A180-E912C6EA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F2A6-86B2-426D-AC39-0A00538A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D4B9E-62B4-40DD-832F-DCA391C39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415A6-55B3-4A4D-A9BF-33B46264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E4446-00E1-4BCC-8020-4E826CBD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AB4C-9AC2-4B3E-8916-6549E1B5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A116-8E3E-47BF-886B-6B184361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18F4A-AEE6-4010-B5F1-424F9A517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3656C-CF8B-4DAE-893E-856B9B7EF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F9E39-C146-4CF6-9475-006646AE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F0FC3-E140-47FD-8733-EB3CC956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08806-F52C-4CB9-ADA3-70926C37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0114F-8BCD-4402-AD32-1C1ADE13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95CD7-BAFF-4DE5-B6CB-C2AFE62E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48A8-3B2E-4EBC-802F-606002609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F1A9-3703-40E7-BAAF-BBA66770824F}" type="datetimeFigureOut">
              <a:rPr lang="en-GB" smtClean="0"/>
              <a:t>12/05/2022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C041-257C-4C99-954A-251DC028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19106-218E-4331-A1FF-DD860C75A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80EA-325F-4BEA-9483-E0F84DC88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6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9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41F5C-005B-4193-B7A8-7D73D772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153" y="2066746"/>
            <a:ext cx="4208656" cy="14691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Overview of Domestic Abuse in Northern Ireland and impact of the pandemic 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A27C4-72E0-4207-BACD-F0CBBA15C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483" y="4221932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Probation Board for Northern Ireland </a:t>
            </a:r>
            <a:endParaRPr lang="en-US" dirty="0"/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Kelly Andrews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Chief Executive Belfast &amp; </a:t>
            </a:r>
            <a:r>
              <a:rPr lang="en-US" sz="1800" dirty="0" err="1">
                <a:solidFill>
                  <a:srgbClr val="FFFFFF"/>
                </a:solidFill>
                <a:latin typeface="Arial"/>
                <a:cs typeface="Arial"/>
              </a:rPr>
              <a:t>Lisburn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 Women’s Aid</a:t>
            </a:r>
            <a:r>
              <a:rPr lang="en-US" sz="1800" dirty="0">
                <a:solidFill>
                  <a:srgbClr val="FFFFFF"/>
                </a:solidFill>
              </a:rPr>
              <a:t> </a:t>
            </a:r>
            <a:endParaRPr lang="en-US" sz="1800" dirty="0">
              <a:solidFill>
                <a:srgbClr val="FFFFFF"/>
              </a:solidFill>
              <a:cs typeface="Calibri"/>
            </a:endParaRPr>
          </a:p>
          <a:p>
            <a:pPr indent="-228600" algn="r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39EA00D-0725-4A52-A940-4F44C3F7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4620"/>
            <a:ext cx="5459470" cy="27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B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B18C-4465-4183-A09D-59B13299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135175"/>
            <a:ext cx="912258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43D90"/>
                </a:solidFill>
                <a:latin typeface="Arial"/>
                <a:cs typeface="Arial"/>
              </a:rPr>
              <a:t>New Advocacy Service </a:t>
            </a:r>
            <a:endParaRPr lang="en-GB" b="1" dirty="0">
              <a:solidFill>
                <a:srgbClr val="743D90"/>
              </a:solidFill>
              <a:latin typeface="Arial"/>
              <a:cs typeface="Arial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BFE5C8-E8FC-4284-9D9A-57D1C14E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2266702"/>
            <a:ext cx="6066118" cy="31170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The Department of Justice and the Police Service of Northern Ireland commission new advocacy service in January 2021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Contracted awarded in Belfast &amp; </a:t>
            </a:r>
            <a:r>
              <a:rPr lang="en-US" sz="1800" dirty="0" err="1">
                <a:latin typeface="Arial"/>
                <a:cs typeface="Arial"/>
              </a:rPr>
              <a:t>Lisburn</a:t>
            </a:r>
            <a:r>
              <a:rPr lang="en-US" sz="1800" dirty="0">
                <a:latin typeface="Arial"/>
                <a:cs typeface="Arial"/>
              </a:rPr>
              <a:t> Women’s Aid, Men’s Advisory Project and Foyle Family Justice Centre who formed a consortium ‘ASSIST NI’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This new Domestic and Sexual Abuse Advocacy service has been operational for 6 months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ASSIST NI has received 8731 adult referral and 752 Child referrals.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Graphic 3" descr="Gavel with solid fill">
            <a:extLst>
              <a:ext uri="{FF2B5EF4-FFF2-40B4-BE49-F238E27FC236}">
                <a16:creationId xmlns:a16="http://schemas.microsoft.com/office/drawing/2014/main" id="{0D298B14-9755-47C7-996B-9FE98AC9D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B18C-4465-4183-A09D-59B13299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135175"/>
            <a:ext cx="912258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43D90"/>
                </a:solidFill>
                <a:latin typeface="Arial"/>
                <a:cs typeface="Arial"/>
              </a:rPr>
              <a:t>New legislative protections </a:t>
            </a:r>
            <a:endParaRPr lang="en-GB" b="1" dirty="0">
              <a:solidFill>
                <a:srgbClr val="743D90"/>
              </a:solidFill>
              <a:latin typeface="Arial"/>
              <a:cs typeface="Arial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4BFE5C8-E8FC-4284-9D9A-57D1C14E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2266702"/>
            <a:ext cx="6066118" cy="31170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Domestic Abuse and Civil Proceedings Act (Northern Ireland) 2021 (This law became operational in February 2022)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The Protection from Stalking Bill passed the final stage in the Northern Ireland Assembly on the 22 February 2022.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The Justice (Sexual Offences and Trafficking Victims) Bill (February 2022) (Non fatal strangulation/ removes rough sex </a:t>
            </a:r>
            <a:r>
              <a:rPr lang="en-US" sz="1800" dirty="0" err="1">
                <a:latin typeface="Arial"/>
                <a:cs typeface="Arial"/>
              </a:rPr>
              <a:t>defence</a:t>
            </a:r>
            <a:r>
              <a:rPr lang="en-US" sz="1800" dirty="0"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3" name="Graphic 3" descr="Gavel with solid fill">
            <a:extLst>
              <a:ext uri="{FF2B5EF4-FFF2-40B4-BE49-F238E27FC236}">
                <a16:creationId xmlns:a16="http://schemas.microsoft.com/office/drawing/2014/main" id="{0D298B14-9755-47C7-996B-9FE98AC9D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3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90BD3-0974-4E12-A6A9-975AECCD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Domestic Homicide Reviews</a:t>
            </a:r>
            <a:endParaRPr lang="en-GB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667B-C4F3-40FC-B872-273E9056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626823"/>
            <a:ext cx="4048344" cy="35362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Domestic Homicide Reviews were introduced into Northern Ireland in 2021.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There are currently five DHRs live. 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4" descr="Customer review outline">
            <a:extLst>
              <a:ext uri="{FF2B5EF4-FFF2-40B4-BE49-F238E27FC236}">
                <a16:creationId xmlns:a16="http://schemas.microsoft.com/office/drawing/2014/main" id="{8D89E504-6945-4DE7-AF40-1030FB68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7B86-2011-4EF7-A064-C540B0B8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dirty="0">
                <a:solidFill>
                  <a:srgbClr val="743D90"/>
                </a:solidFill>
                <a:latin typeface="Arial"/>
                <a:cs typeface="Arial"/>
              </a:rPr>
              <a:t>Violence Against Women &amp; Girls Strategy</a:t>
            </a:r>
            <a:endParaRPr lang="en-GB" sz="4100" b="1" dirty="0">
              <a:solidFill>
                <a:srgbClr val="743D9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4" descr="Clipboard with solid fill">
            <a:extLst>
              <a:ext uri="{FF2B5EF4-FFF2-40B4-BE49-F238E27FC236}">
                <a16:creationId xmlns:a16="http://schemas.microsoft.com/office/drawing/2014/main" id="{54682764-FC2C-4C52-BDD1-212622C63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425" y="2811104"/>
            <a:ext cx="2928114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E560-65DC-4E29-8C13-6312A89C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902" y="2546734"/>
            <a:ext cx="7284251" cy="39986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Arial"/>
                <a:cs typeface="Arial"/>
              </a:rPr>
              <a:t>We are the only part of the UK that does not recognise domestic violence and abuse as a gendered crime and does not have a VAWG Strategy.</a:t>
            </a:r>
            <a:r>
              <a:rPr lang="en-GB" sz="1800" dirty="0">
                <a:latin typeface="Arial"/>
                <a:cs typeface="Arial"/>
              </a:rPr>
              <a:t>  </a:t>
            </a:r>
            <a:endParaRPr lang="en-GB" sz="1800" dirty="0"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GB" sz="1800" dirty="0">
              <a:effectLst/>
              <a:latin typeface="Arial"/>
              <a:cs typeface="Calibri"/>
            </a:endParaRPr>
          </a:p>
          <a:p>
            <a:r>
              <a:rPr lang="en-GB" sz="1800" dirty="0">
                <a:latin typeface="Arial"/>
                <a:cs typeface="Arial"/>
              </a:rPr>
              <a:t>On International Women’s Day 2021 Women’s Aid NI launched a petition calling for a VAWG Strategy</a:t>
            </a:r>
          </a:p>
          <a:p>
            <a:r>
              <a:rPr lang="en-GB" sz="1800" dirty="0">
                <a:latin typeface="Arial"/>
                <a:cs typeface="Arial"/>
              </a:rPr>
              <a:t>MPs from Westminster and local MLAs supported this campaign </a:t>
            </a:r>
          </a:p>
          <a:p>
            <a:r>
              <a:rPr lang="en-GB" sz="1800" dirty="0">
                <a:latin typeface="Arial"/>
                <a:cs typeface="Arial"/>
              </a:rPr>
              <a:t>The First and Deputy First Ministers announced their commitment to a VAWG Strategy</a:t>
            </a:r>
          </a:p>
          <a:p>
            <a:r>
              <a:rPr lang="en-US" sz="1800" b="0" i="0" dirty="0">
                <a:effectLst/>
                <a:latin typeface="Arial"/>
                <a:cs typeface="Arial"/>
              </a:rPr>
              <a:t>Officials in the Executive Office have been tasked, therefore, with bringing forward a new </a:t>
            </a:r>
            <a:r>
              <a:rPr lang="en-US" sz="1800" dirty="0">
                <a:latin typeface="Arial"/>
                <a:cs typeface="Arial"/>
              </a:rPr>
              <a:t>Strategy - the</a:t>
            </a:r>
            <a:r>
              <a:rPr lang="en-US" sz="1800" b="0" i="0" dirty="0">
                <a:effectLst/>
                <a:latin typeface="Arial"/>
                <a:cs typeface="Arial"/>
              </a:rPr>
              <a:t> Equally Safe Strategy (a Strategy to Tackle Violence Against Women and Girls). </a:t>
            </a:r>
            <a:r>
              <a:rPr lang="en-US" sz="1800" dirty="0">
                <a:latin typeface="Arial"/>
                <a:cs typeface="Arial"/>
              </a:rPr>
              <a:t> </a:t>
            </a:r>
            <a:endParaRPr lang="en-GB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3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B686-94BA-4DFD-AE75-308C4D1E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36" y="420865"/>
            <a:ext cx="4595071" cy="164550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>
                <a:latin typeface="Arial"/>
                <a:cs typeface="Arial"/>
              </a:rPr>
              <a:t>Further progress required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D6F2-5CD0-468B-92C0-AAAA604F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37" y="1602658"/>
            <a:ext cx="5544960" cy="47517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Women’s Aid will continue to lobby for equity of legal protection for victims and survivors in Northern Ireland</a:t>
            </a:r>
            <a:endParaRPr lang="en-US" sz="1600" dirty="0">
              <a:cs typeface="Calibri"/>
            </a:endParaRPr>
          </a:p>
          <a:p>
            <a:r>
              <a:rPr lang="en-US" sz="1600" dirty="0">
                <a:latin typeface="Arial"/>
                <a:cs typeface="Arial"/>
              </a:rPr>
              <a:t>Domestic Abuse Commissioner and office</a:t>
            </a:r>
          </a:p>
          <a:p>
            <a:r>
              <a:rPr lang="en-US" sz="1600" dirty="0">
                <a:latin typeface="Arial"/>
                <a:cs typeface="Arial"/>
              </a:rPr>
              <a:t>Serial perpetrator register domestic abuse and stalking for the whole Domestic Abuse Commissioner and office</a:t>
            </a:r>
          </a:p>
          <a:p>
            <a:r>
              <a:rPr lang="en-US" sz="1600" dirty="0">
                <a:latin typeface="Arial"/>
                <a:cs typeface="Arial"/>
              </a:rPr>
              <a:t>Full review of the Family Courts and review of child contact system</a:t>
            </a:r>
          </a:p>
          <a:p>
            <a:r>
              <a:rPr lang="en-US" sz="1600" dirty="0">
                <a:latin typeface="Arial"/>
                <a:cs typeface="Arial"/>
              </a:rPr>
              <a:t>Review of tendering and procurement for specialist services such as domestic and sexual violence services</a:t>
            </a:r>
          </a:p>
          <a:p>
            <a:r>
              <a:rPr lang="en-US" sz="1600" dirty="0">
                <a:latin typeface="Arial"/>
                <a:cs typeface="Arial"/>
              </a:rPr>
              <a:t>Changes to housing and homelessness legislation for those escaping domestic violence and abuse to ensure same as GB – secure tenancies for all domestic abuse survivors</a:t>
            </a:r>
          </a:p>
          <a:p>
            <a:r>
              <a:rPr lang="en-US" sz="1600" dirty="0">
                <a:latin typeface="Arial"/>
                <a:cs typeface="Arial"/>
              </a:rPr>
              <a:t>Ensure that welfare policies protect women and their children</a:t>
            </a:r>
          </a:p>
          <a:p>
            <a:r>
              <a:rPr lang="en-US" sz="1600" dirty="0">
                <a:latin typeface="Arial"/>
                <a:cs typeface="Arial"/>
              </a:rPr>
              <a:t>Reforms to ensure migrant survivors have equal access to protection and support</a:t>
            </a:r>
          </a:p>
          <a:p>
            <a:endParaRPr lang="en-GB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4" descr="Megaphone with solid fill">
            <a:extLst>
              <a:ext uri="{FF2B5EF4-FFF2-40B4-BE49-F238E27FC236}">
                <a16:creationId xmlns:a16="http://schemas.microsoft.com/office/drawing/2014/main" id="{612AF18B-B98B-4539-B367-5CB5064A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908" y="509482"/>
            <a:ext cx="2364317" cy="23643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5" descr="House outline">
            <a:extLst>
              <a:ext uri="{FF2B5EF4-FFF2-40B4-BE49-F238E27FC236}">
                <a16:creationId xmlns:a16="http://schemas.microsoft.com/office/drawing/2014/main" id="{46CFA1BE-9013-490B-B775-D3FD02C6E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2775" y="509482"/>
            <a:ext cx="2364317" cy="2364317"/>
          </a:xfrm>
          <a:prstGeom prst="rect">
            <a:avLst/>
          </a:prstGeom>
        </p:spPr>
      </p:pic>
      <p:pic>
        <p:nvPicPr>
          <p:cNvPr id="6" name="Graphic 6" descr="Woman with kid with solid fill">
            <a:extLst>
              <a:ext uri="{FF2B5EF4-FFF2-40B4-BE49-F238E27FC236}">
                <a16:creationId xmlns:a16="http://schemas.microsoft.com/office/drawing/2014/main" id="{0A3B103E-FC12-496F-B65B-D6256C9B9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0908" y="3894242"/>
            <a:ext cx="2364317" cy="2364317"/>
          </a:xfrm>
          <a:prstGeom prst="rect">
            <a:avLst/>
          </a:prstGeom>
        </p:spPr>
      </p:pic>
      <p:pic>
        <p:nvPicPr>
          <p:cNvPr id="7" name="Graphic 7" descr="Court outline">
            <a:extLst>
              <a:ext uri="{FF2B5EF4-FFF2-40B4-BE49-F238E27FC236}">
                <a16:creationId xmlns:a16="http://schemas.microsoft.com/office/drawing/2014/main" id="{B03295B7-9574-4A5C-8F82-EAF696B27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4533" y="3894242"/>
            <a:ext cx="2364317" cy="23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83755" y="404258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F70E-C0DD-4D2A-8881-123CCE4B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6" y="2809021"/>
            <a:ext cx="4051950" cy="337435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Review of the MARAC process</a:t>
            </a:r>
            <a:endParaRPr lang="en-US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Domestic Abuse specialist courts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Training for all Judges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Ratification of the Istanbul Convention</a:t>
            </a:r>
          </a:p>
          <a:p>
            <a:endParaRPr lang="en-GB" sz="1600"/>
          </a:p>
        </p:txBody>
      </p:sp>
      <p:pic>
        <p:nvPicPr>
          <p:cNvPr id="5" name="Graphic 5" descr="Classroom with solid fill">
            <a:extLst>
              <a:ext uri="{FF2B5EF4-FFF2-40B4-BE49-F238E27FC236}">
                <a16:creationId xmlns:a16="http://schemas.microsoft.com/office/drawing/2014/main" id="{7C14CA10-9387-4AD1-9837-27CA4B56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0500" y="4018964"/>
            <a:ext cx="1873047" cy="1873047"/>
          </a:xfrm>
          <a:prstGeom prst="rect">
            <a:avLst/>
          </a:prstGeom>
        </p:spPr>
      </p:pic>
      <p:pic>
        <p:nvPicPr>
          <p:cNvPr id="4" name="Graphic 4" descr="Coins with solid fill">
            <a:extLst>
              <a:ext uri="{FF2B5EF4-FFF2-40B4-BE49-F238E27FC236}">
                <a16:creationId xmlns:a16="http://schemas.microsoft.com/office/drawing/2014/main" id="{70B439C3-2AA1-4C9C-8DDF-62516B163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5028" y="1909854"/>
            <a:ext cx="2846216" cy="284621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9B27F2-1D5B-43FB-BE8B-DC93188E40CB}"/>
              </a:ext>
            </a:extLst>
          </p:cNvPr>
          <p:cNvSpPr txBox="1">
            <a:spLocks/>
          </p:cNvSpPr>
          <p:nvPr/>
        </p:nvSpPr>
        <p:spPr>
          <a:xfrm>
            <a:off x="157271" y="1176462"/>
            <a:ext cx="5930854" cy="1599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/>
                <a:cs typeface="Arial"/>
              </a:rPr>
              <a:t>Funding and resourcing of the current Domestic Abuse &amp; Civil Proceedings Act 2021 which is essential to respond to domestic violence and abuse </a:t>
            </a:r>
            <a:endParaRPr lang="en-US" sz="2400" dirty="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2DF244-20ED-47AF-8AE6-837F3033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36" y="420865"/>
            <a:ext cx="4595071" cy="16455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rgbClr val="743D90"/>
                </a:solidFill>
                <a:latin typeface="Arial"/>
                <a:cs typeface="Arial"/>
              </a:rPr>
              <a:t>Continued...</a:t>
            </a:r>
            <a:endParaRPr lang="en-GB" sz="3600" dirty="0">
              <a:solidFill>
                <a:srgbClr val="743D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10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3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44C6-E7ED-4E38-8B3F-3D931B9E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3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  <a:endParaRPr lang="en-GB" sz="6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F013D363-5999-4A42-9114-BB3602797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89" y="4862283"/>
            <a:ext cx="3630460" cy="18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9" name="Group 598">
            <a:extLst>
              <a:ext uri="{FF2B5EF4-FFF2-40B4-BE49-F238E27FC236}">
                <a16:creationId xmlns:a16="http://schemas.microsoft.com/office/drawing/2014/main" id="{DABEEA1B-20AE-40DF-83A4-DE50F881373A}"/>
              </a:ext>
            </a:extLst>
          </p:cNvPr>
          <p:cNvGrpSpPr/>
          <p:nvPr/>
        </p:nvGrpSpPr>
        <p:grpSpPr>
          <a:xfrm>
            <a:off x="-4437" y="782"/>
            <a:ext cx="4655506" cy="6857999"/>
            <a:chOff x="-4437" y="782"/>
            <a:chExt cx="4655506" cy="6857999"/>
          </a:xfrm>
        </p:grpSpPr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F4158751-90E4-497B-A396-5CEF11B9D549}"/>
                </a:ext>
              </a:extLst>
            </p:cNvPr>
            <p:cNvSpPr/>
            <p:nvPr/>
          </p:nvSpPr>
          <p:spPr>
            <a:xfrm>
              <a:off x="-4437" y="782"/>
              <a:ext cx="4655506" cy="6857999"/>
            </a:xfrm>
            <a:prstGeom prst="rect">
              <a:avLst/>
            </a:prstGeom>
            <a:solidFill>
              <a:srgbClr val="743D90"/>
            </a:solidFill>
            <a:ln>
              <a:solidFill>
                <a:srgbClr val="743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1F8996FD-FEDE-48B7-9F1A-D8CD89E8ACBB}"/>
                </a:ext>
              </a:extLst>
            </p:cNvPr>
            <p:cNvSpPr/>
            <p:nvPr/>
          </p:nvSpPr>
          <p:spPr>
            <a:xfrm>
              <a:off x="625126" y="1872510"/>
              <a:ext cx="3392465" cy="34133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AAA1CC-9765-4523-ACA3-8370E0A8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32" y="2895382"/>
            <a:ext cx="4147893" cy="1358414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kern="1200" dirty="0">
                <a:latin typeface="Arial"/>
                <a:cs typeface="Arial"/>
              </a:rPr>
              <a:t>Introduction</a:t>
            </a:r>
            <a:endParaRPr lang="en-US" sz="4000">
              <a:cs typeface="Calibri Light" panose="020F03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C1BE1C2-FEE2-438D-9154-A88C0C6C6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902" y="2300747"/>
            <a:ext cx="6460898" cy="3876215"/>
          </a:xfrm>
        </p:spPr>
        <p:txBody>
          <a:bodyPr/>
          <a:lstStyle/>
          <a:p>
            <a:r>
              <a:rPr lang="en-GB" dirty="0"/>
              <a:t>Domestic Abuse in Northern Ireland </a:t>
            </a:r>
          </a:p>
          <a:p>
            <a:r>
              <a:rPr lang="en-GB" dirty="0"/>
              <a:t>Women’s Aid Regional picture</a:t>
            </a:r>
          </a:p>
          <a:p>
            <a:r>
              <a:rPr lang="en-GB" dirty="0"/>
              <a:t>Impact of the Pandemic </a:t>
            </a:r>
          </a:p>
          <a:p>
            <a:r>
              <a:rPr lang="en-GB" dirty="0"/>
              <a:t>Responding to the Pandemic</a:t>
            </a:r>
          </a:p>
          <a:p>
            <a:r>
              <a:rPr lang="en-GB" dirty="0"/>
              <a:t>Multi-agency collaboration</a:t>
            </a:r>
          </a:p>
          <a:p>
            <a:r>
              <a:rPr lang="en-GB" dirty="0"/>
              <a:t>New legislative Protections</a:t>
            </a:r>
          </a:p>
          <a:p>
            <a:r>
              <a:rPr lang="en-GB" dirty="0"/>
              <a:t>Violence Against Women &amp; Girls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36AD-1D4F-4438-B3AB-E4AD2823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383769"/>
            <a:ext cx="6387102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/>
                <a:cs typeface="Calibri Light"/>
              </a:rPr>
              <a:t>Domestic Abuse in Northern Ireland </a:t>
            </a:r>
            <a:endParaRPr lang="en-GB" sz="3600" b="1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0093D-8B31-4F3D-8545-B94E0696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1984722"/>
            <a:ext cx="6382657" cy="47056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ea typeface="+mn-lt"/>
                <a:cs typeface="+mn-lt"/>
              </a:rPr>
              <a:t>From 1st January - 31st December 2021, there were 20,827 domestic abuse crimes recorded by the Police across Northern Ireland: the highest number recorded in a 12-month period since records began.</a:t>
            </a:r>
            <a:endParaRPr lang="en-GB" sz="1800" dirty="0">
              <a:latin typeface="Arial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latin typeface="Arial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cs typeface="Calibri"/>
              </a:rPr>
              <a:t>In the same period, the Police recorded 32,219</a:t>
            </a:r>
            <a:r>
              <a:rPr lang="en-GB" sz="1800" dirty="0">
                <a:latin typeface="Arial"/>
                <a:ea typeface="+mn-lt"/>
                <a:cs typeface="+mn-lt"/>
              </a:rPr>
              <a:t> domestic abuse incidents recorded - an average of over 88 incidents per day.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latin typeface="Arial"/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latin typeface="Arial"/>
                <a:ea typeface="+mn-lt"/>
                <a:cs typeface="+mn-lt"/>
              </a:rPr>
              <a:t>From 1st February 2021 - 31st January 2022, seven women in Northern Ireland were murdered with a domestic abuse motivation recorded by the Police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latin typeface="Arial"/>
              <a:ea typeface="+mn-lt"/>
              <a:cs typeface="+mn-lt"/>
            </a:endParaRPr>
          </a:p>
          <a:p>
            <a:endParaRPr lang="en-GB" sz="2000" dirty="0">
              <a:cs typeface="Calibri"/>
            </a:endParaRPr>
          </a:p>
          <a:p>
            <a:endParaRPr lang="en-GB" sz="2000" dirty="0">
              <a:cs typeface="Calibri"/>
            </a:endParaRPr>
          </a:p>
        </p:txBody>
      </p:sp>
      <p:pic>
        <p:nvPicPr>
          <p:cNvPr id="4" name="Graphic 4" descr="Statistics outline">
            <a:extLst>
              <a:ext uri="{FF2B5EF4-FFF2-40B4-BE49-F238E27FC236}">
                <a16:creationId xmlns:a16="http://schemas.microsoft.com/office/drawing/2014/main" id="{B823FB85-11D2-46AF-9764-78A549FA0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8827" y="244523"/>
            <a:ext cx="2580738" cy="2580738"/>
          </a:xfrm>
          <a:prstGeom prst="rect">
            <a:avLst/>
          </a:prstGeom>
        </p:spPr>
      </p:pic>
      <p:pic>
        <p:nvPicPr>
          <p:cNvPr id="5" name="Graphic 5" descr="Handcuffs outline">
            <a:extLst>
              <a:ext uri="{FF2B5EF4-FFF2-40B4-BE49-F238E27FC236}">
                <a16:creationId xmlns:a16="http://schemas.microsoft.com/office/drawing/2014/main" id="{309D12D5-501B-41E1-A7E0-E761F93C7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1968" y="4769963"/>
            <a:ext cx="1922936" cy="19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D037-D51B-4917-A347-3ADAB2CB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84" y="169826"/>
            <a:ext cx="5718674" cy="167660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743D90"/>
                </a:solidFill>
                <a:latin typeface="Arial"/>
                <a:cs typeface="Calibri Light"/>
              </a:rPr>
              <a:t>Women's Aid in Northern Ireland</a:t>
            </a:r>
            <a:endParaRPr lang="en-GB" sz="2800" b="1">
              <a:solidFill>
                <a:srgbClr val="743D9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247C-E5D3-4069-808F-F957463A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48" y="1721224"/>
            <a:ext cx="5102351" cy="50628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GB" sz="2000" dirty="0">
                <a:latin typeface="Arial"/>
                <a:ea typeface="+mn-lt"/>
                <a:cs typeface="+mn-lt"/>
              </a:rPr>
              <a:t>The lead voluntary organisation in Northern Ireland addressing domestic abuse and providing services for women and children.</a:t>
            </a:r>
            <a:endParaRPr lang="en-GB" sz="2000" dirty="0"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Arial"/>
              <a:ea typeface="+mn-lt"/>
              <a:cs typeface="+mn-lt"/>
            </a:endParaRPr>
          </a:p>
          <a:p>
            <a:pPr marL="285750" indent="-285750"/>
            <a:r>
              <a:rPr lang="en-GB" sz="2000" dirty="0">
                <a:latin typeface="Arial"/>
                <a:ea typeface="+mn-lt"/>
                <a:cs typeface="+mn-lt"/>
              </a:rPr>
              <a:t>Made up of eight local Women’s Aid groups and Women’s Aid Federation.</a:t>
            </a:r>
            <a:endParaRPr lang="en-GB" sz="2000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en-GB" sz="2000" dirty="0">
              <a:latin typeface="Arial"/>
              <a:ea typeface="+mn-lt"/>
              <a:cs typeface="+mn-lt"/>
            </a:endParaRPr>
          </a:p>
          <a:p>
            <a:pPr marL="285750" indent="-285750"/>
            <a:r>
              <a:rPr lang="en-GB" sz="2000" dirty="0">
                <a:latin typeface="Arial"/>
                <a:ea typeface="+mn-lt"/>
                <a:cs typeface="+mn-lt"/>
              </a:rPr>
              <a:t>Exists to challenge attitudes, structures and systems which perpetuate domestic abuse.</a:t>
            </a:r>
            <a:endParaRPr lang="en-GB" sz="2000" dirty="0">
              <a:latin typeface="Arial"/>
              <a:ea typeface="+mn-lt"/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Arial"/>
              <a:ea typeface="+mn-lt"/>
              <a:cs typeface="+mn-lt"/>
            </a:endParaRPr>
          </a:p>
          <a:p>
            <a:pPr marL="285750" indent="-285750"/>
            <a:r>
              <a:rPr lang="en-GB" sz="2000">
                <a:latin typeface="Arial"/>
                <a:ea typeface="+mn-lt"/>
                <a:cs typeface="+mn-lt"/>
              </a:rPr>
              <a:t>Strong ethos of </a:t>
            </a:r>
            <a:r>
              <a:rPr lang="en-GB" sz="2000" dirty="0">
                <a:latin typeface="Arial"/>
                <a:ea typeface="+mn-lt"/>
                <a:cs typeface="+mn-lt"/>
              </a:rPr>
              <a:t>women, with women, by women.</a:t>
            </a:r>
          </a:p>
          <a:p>
            <a:pPr marL="285750" indent="-285750"/>
            <a:endParaRPr lang="en-GB" sz="2000" dirty="0">
              <a:latin typeface="Arial"/>
              <a:cs typeface="Calibri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4B3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6623A1C-0F17-4D23-A7B2-59E804CDE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40" b="22338"/>
          <a:stretch/>
        </p:blipFill>
        <p:spPr>
          <a:xfrm>
            <a:off x="7059168" y="793695"/>
            <a:ext cx="4206240" cy="2125076"/>
          </a:xfrm>
          <a:prstGeom prst="rect">
            <a:avLst/>
          </a:prstGeom>
        </p:spPr>
      </p:pic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CDAD158-E53A-4F5A-B3D5-9285DEA12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19" t="35123" r="56746" b="16107"/>
          <a:stretch/>
        </p:blipFill>
        <p:spPr>
          <a:xfrm>
            <a:off x="7785029" y="3721608"/>
            <a:ext cx="2754517" cy="23225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506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20409-BBD9-452D-9143-B8020AFB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23" y="682077"/>
            <a:ext cx="8067910" cy="8340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 dirty="0">
                <a:solidFill>
                  <a:srgbClr val="743D90"/>
                </a:solidFill>
                <a:latin typeface="Arial"/>
                <a:cs typeface="Calibri Light"/>
              </a:rPr>
              <a:t>Women’s Aid Regional picture</a:t>
            </a:r>
            <a:endParaRPr lang="en-GB" sz="3200" b="1" dirty="0">
              <a:solidFill>
                <a:srgbClr val="743D90"/>
              </a:solidFill>
              <a:latin typeface="Calibri Light" panose="020F0302020204030204"/>
              <a:cs typeface="Calibri Light" panose="020F0302020204030204"/>
            </a:endParaRPr>
          </a:p>
        </p:txBody>
      </p:sp>
      <p:pic>
        <p:nvPicPr>
          <p:cNvPr id="6" name="Graphic 6" descr="Neighbourhood outline">
            <a:extLst>
              <a:ext uri="{FF2B5EF4-FFF2-40B4-BE49-F238E27FC236}">
                <a16:creationId xmlns:a16="http://schemas.microsoft.com/office/drawing/2014/main" id="{CD1EB3AE-A85F-40B2-96C0-3E66DF9F3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532" y="843530"/>
            <a:ext cx="956572" cy="9565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E5CF9-CB4D-44EF-82E2-F4689E5D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24" y="1651751"/>
            <a:ext cx="4676355" cy="47613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In the 2020-21 financial year Women's Aid...</a:t>
            </a:r>
            <a:endParaRPr lang="en-US" sz="20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endParaRPr lang="en-GB" sz="2000" dirty="0">
              <a:latin typeface="Arial"/>
              <a:ea typeface="+mn-lt"/>
              <a:cs typeface="+mn-lt"/>
            </a:endParaRPr>
          </a:p>
          <a:p>
            <a:pPr marL="457200" indent="-457200"/>
            <a:r>
              <a:rPr lang="en-GB" sz="2000" dirty="0">
                <a:latin typeface="Arial"/>
                <a:cs typeface="Arial"/>
              </a:rPr>
              <a:t>Housed 530 women and 319 children in refuge accommodation</a:t>
            </a:r>
            <a:endParaRPr lang="en-US" sz="2000" dirty="0">
              <a:latin typeface="Arial"/>
              <a:ea typeface="+mn-lt"/>
              <a:cs typeface="+mn-lt"/>
            </a:endParaRPr>
          </a:p>
          <a:p>
            <a:endParaRPr lang="en-GB" sz="2000" dirty="0">
              <a:latin typeface="Arial"/>
              <a:ea typeface="+mn-lt"/>
              <a:cs typeface="+mn-lt"/>
            </a:endParaRPr>
          </a:p>
          <a:p>
            <a:pPr marL="457200" indent="-457200"/>
            <a:r>
              <a:rPr lang="en-GB" sz="2000" dirty="0">
                <a:latin typeface="Arial"/>
                <a:cs typeface="Arial"/>
              </a:rPr>
              <a:t>Supported 6005 women and 6450 children in the community</a:t>
            </a:r>
            <a:endParaRPr lang="en-US" sz="2000" dirty="0">
              <a:latin typeface="Arial"/>
              <a:ea typeface="+mn-lt"/>
              <a:cs typeface="+mn-lt"/>
            </a:endParaRPr>
          </a:p>
          <a:p>
            <a:endParaRPr lang="en-GB" sz="2000" dirty="0">
              <a:latin typeface="Arial"/>
              <a:ea typeface="+mn-lt"/>
              <a:cs typeface="+mn-lt"/>
            </a:endParaRPr>
          </a:p>
          <a:p>
            <a:pPr marL="457200" indent="-457200"/>
            <a:r>
              <a:rPr lang="en-GB" sz="2000" dirty="0">
                <a:latin typeface="Arial"/>
                <a:cs typeface="Arial"/>
              </a:rPr>
              <a:t>293 Women who were pregnant received support</a:t>
            </a:r>
          </a:p>
          <a:p>
            <a:pPr marL="457200" indent="-457200"/>
            <a:r>
              <a:rPr lang="en-GB" sz="2000" dirty="0">
                <a:latin typeface="Arial"/>
                <a:cs typeface="Arial"/>
              </a:rPr>
              <a:t>10 Babies born to women in refuge</a:t>
            </a:r>
            <a:endParaRPr lang="en-GB" sz="1600" dirty="0">
              <a:cs typeface="Calibri" panose="020F0502020204030204"/>
            </a:endParaRPr>
          </a:p>
        </p:txBody>
      </p:sp>
      <p:pic>
        <p:nvPicPr>
          <p:cNvPr id="4" name="Graphic 4" descr="Home1 outline">
            <a:extLst>
              <a:ext uri="{FF2B5EF4-FFF2-40B4-BE49-F238E27FC236}">
                <a16:creationId xmlns:a16="http://schemas.microsoft.com/office/drawing/2014/main" id="{D0D8E469-7F48-4C8B-A5E7-6596CF16D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5567" y="3063687"/>
            <a:ext cx="2433099" cy="2433099"/>
          </a:xfrm>
          <a:prstGeom prst="rect">
            <a:avLst/>
          </a:prstGeom>
        </p:spPr>
      </p:pic>
      <p:pic>
        <p:nvPicPr>
          <p:cNvPr id="5" name="Graphic 5" descr="Woman with baby with solid fill">
            <a:extLst>
              <a:ext uri="{FF2B5EF4-FFF2-40B4-BE49-F238E27FC236}">
                <a16:creationId xmlns:a16="http://schemas.microsoft.com/office/drawing/2014/main" id="{CE04D3D2-BE1B-44B3-BA4B-CEB68F365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9130" y="1267832"/>
            <a:ext cx="2135083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20409-BBD9-452D-9143-B8020AFB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23" y="682077"/>
            <a:ext cx="8067910" cy="8340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 dirty="0">
                <a:solidFill>
                  <a:srgbClr val="743D90"/>
                </a:solidFill>
                <a:latin typeface="Arial"/>
                <a:cs typeface="Calibri Light"/>
              </a:rPr>
              <a:t>Belfast &amp; Lisburn Women's Aid</a:t>
            </a:r>
            <a:endParaRPr lang="en-GB" sz="3200" b="1" dirty="0">
              <a:solidFill>
                <a:srgbClr val="743D90"/>
              </a:solidFill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94A2FC9-6D19-473C-B868-99FDB204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6077" y="435547"/>
            <a:ext cx="1969483" cy="1775389"/>
          </a:xfrm>
          <a:custGeom>
            <a:avLst/>
            <a:gdLst>
              <a:gd name="connsiteX0" fmla="*/ 530616 w 1859834"/>
              <a:gd name="connsiteY0" fmla="*/ 0 h 1676546"/>
              <a:gd name="connsiteX1" fmla="*/ 1331006 w 1859834"/>
              <a:gd name="connsiteY1" fmla="*/ 0 h 1676546"/>
              <a:gd name="connsiteX2" fmla="*/ 1445347 w 1859834"/>
              <a:gd name="connsiteY2" fmla="*/ 65415 h 1676546"/>
              <a:gd name="connsiteX3" fmla="*/ 1845541 w 1859834"/>
              <a:gd name="connsiteY3" fmla="*/ 770436 h 1676546"/>
              <a:gd name="connsiteX4" fmla="*/ 1845541 w 1859834"/>
              <a:gd name="connsiteY4" fmla="*/ 906111 h 1676546"/>
              <a:gd name="connsiteX5" fmla="*/ 1445347 w 1859834"/>
              <a:gd name="connsiteY5" fmla="*/ 1611131 h 1676546"/>
              <a:gd name="connsiteX6" fmla="*/ 1331006 w 1859834"/>
              <a:gd name="connsiteY6" fmla="*/ 1676546 h 1676546"/>
              <a:gd name="connsiteX7" fmla="*/ 530616 w 1859834"/>
              <a:gd name="connsiteY7" fmla="*/ 1676546 h 1676546"/>
              <a:gd name="connsiteX8" fmla="*/ 416275 w 1859834"/>
              <a:gd name="connsiteY8" fmla="*/ 1611131 h 1676546"/>
              <a:gd name="connsiteX9" fmla="*/ 16080 w 1859834"/>
              <a:gd name="connsiteY9" fmla="*/ 906111 h 1676546"/>
              <a:gd name="connsiteX10" fmla="*/ 16080 w 1859834"/>
              <a:gd name="connsiteY10" fmla="*/ 770436 h 1676546"/>
              <a:gd name="connsiteX11" fmla="*/ 416275 w 1859834"/>
              <a:gd name="connsiteY11" fmla="*/ 65415 h 1676546"/>
              <a:gd name="connsiteX12" fmla="*/ 530616 w 1859834"/>
              <a:gd name="connsiteY12" fmla="*/ 0 h 167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9834" h="1676546">
                <a:moveTo>
                  <a:pt x="530616" y="0"/>
                </a:moveTo>
                <a:cubicBezTo>
                  <a:pt x="1331006" y="0"/>
                  <a:pt x="1331006" y="0"/>
                  <a:pt x="1331006" y="0"/>
                </a:cubicBezTo>
                <a:cubicBezTo>
                  <a:pt x="1371502" y="0"/>
                  <a:pt x="1423909" y="29073"/>
                  <a:pt x="1445347" y="65415"/>
                </a:cubicBezTo>
                <a:cubicBezTo>
                  <a:pt x="1845541" y="770436"/>
                  <a:pt x="1845541" y="770436"/>
                  <a:pt x="1845541" y="770436"/>
                </a:cubicBezTo>
                <a:cubicBezTo>
                  <a:pt x="1864599" y="809200"/>
                  <a:pt x="1864599" y="867346"/>
                  <a:pt x="1845541" y="906111"/>
                </a:cubicBezTo>
                <a:cubicBezTo>
                  <a:pt x="1445347" y="1611131"/>
                  <a:pt x="1445347" y="1611131"/>
                  <a:pt x="1445347" y="1611131"/>
                </a:cubicBezTo>
                <a:cubicBezTo>
                  <a:pt x="1423909" y="1647474"/>
                  <a:pt x="1371502" y="1676546"/>
                  <a:pt x="1331006" y="1676546"/>
                </a:cubicBezTo>
                <a:lnTo>
                  <a:pt x="530616" y="1676546"/>
                </a:lnTo>
                <a:cubicBezTo>
                  <a:pt x="487738" y="1676546"/>
                  <a:pt x="435332" y="1647474"/>
                  <a:pt x="416275" y="1611131"/>
                </a:cubicBezTo>
                <a:cubicBezTo>
                  <a:pt x="16080" y="906111"/>
                  <a:pt x="16080" y="906111"/>
                  <a:pt x="16080" y="906111"/>
                </a:cubicBezTo>
                <a:cubicBezTo>
                  <a:pt x="-5359" y="867346"/>
                  <a:pt x="-5359" y="809200"/>
                  <a:pt x="16080" y="770436"/>
                </a:cubicBezTo>
                <a:cubicBezTo>
                  <a:pt x="416275" y="65415"/>
                  <a:pt x="416275" y="65415"/>
                  <a:pt x="416275" y="65415"/>
                </a:cubicBezTo>
                <a:cubicBezTo>
                  <a:pt x="435332" y="29073"/>
                  <a:pt x="487738" y="0"/>
                  <a:pt x="53061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6" descr="Neighbourhood outline">
            <a:extLst>
              <a:ext uri="{FF2B5EF4-FFF2-40B4-BE49-F238E27FC236}">
                <a16:creationId xmlns:a16="http://schemas.microsoft.com/office/drawing/2014/main" id="{CD1EB3AE-A85F-40B2-96C0-3E66DF9F3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2532" y="843530"/>
            <a:ext cx="956572" cy="9565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E5CF9-CB4D-44EF-82E2-F4689E5D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24" y="1651751"/>
            <a:ext cx="4676355" cy="47613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In the 2020-21 financial year Belfast &amp; Lisburn Women's Aid...</a:t>
            </a:r>
            <a:endParaRPr lang="en-US" sz="200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endParaRPr lang="en-GB" sz="2000" dirty="0">
              <a:latin typeface="Arial"/>
              <a:ea typeface="+mn-lt"/>
              <a:cs typeface="+mn-lt"/>
            </a:endParaRPr>
          </a:p>
          <a:p>
            <a:pPr marL="457200" indent="-457200"/>
            <a:r>
              <a:rPr lang="en-GB" sz="2000" dirty="0">
                <a:latin typeface="Arial"/>
                <a:cs typeface="Arial"/>
              </a:rPr>
              <a:t>Housed 266 women and 163 children in refuge accommodation</a:t>
            </a:r>
            <a:endParaRPr lang="en-US" sz="2000">
              <a:latin typeface="Arial"/>
              <a:ea typeface="+mn-lt"/>
              <a:cs typeface="+mn-lt"/>
            </a:endParaRPr>
          </a:p>
          <a:p>
            <a:endParaRPr lang="en-GB" sz="2000" dirty="0">
              <a:latin typeface="Arial"/>
              <a:ea typeface="+mn-lt"/>
              <a:cs typeface="+mn-lt"/>
            </a:endParaRPr>
          </a:p>
          <a:p>
            <a:pPr marL="457200" indent="-457200"/>
            <a:r>
              <a:rPr lang="en-GB" sz="2000" dirty="0">
                <a:latin typeface="Arial"/>
                <a:cs typeface="Arial"/>
              </a:rPr>
              <a:t>Supported 814 women and 1,095 children in the community</a:t>
            </a:r>
            <a:endParaRPr lang="en-US" sz="2000">
              <a:latin typeface="Arial"/>
              <a:ea typeface="+mn-lt"/>
              <a:cs typeface="+mn-lt"/>
            </a:endParaRPr>
          </a:p>
          <a:p>
            <a:endParaRPr lang="en-GB" sz="2000" dirty="0">
              <a:latin typeface="Arial"/>
              <a:ea typeface="+mn-lt"/>
              <a:cs typeface="+mn-lt"/>
            </a:endParaRPr>
          </a:p>
          <a:p>
            <a:pPr marL="457200" indent="-457200"/>
            <a:r>
              <a:rPr lang="en-GB" sz="2000" dirty="0">
                <a:latin typeface="Arial"/>
                <a:cs typeface="Arial"/>
              </a:rPr>
              <a:t>Supported 66 women and 27 children in the Trafficking Project</a:t>
            </a:r>
            <a:endParaRPr lang="en-GB" sz="1600" dirty="0">
              <a:cs typeface="Calibri" panose="020F0502020204030204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BED0409-854E-49C4-876E-A78C6D881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329" y="2391339"/>
            <a:ext cx="4295423" cy="4226565"/>
          </a:xfrm>
          <a:custGeom>
            <a:avLst/>
            <a:gdLst>
              <a:gd name="connsiteX0" fmla="*/ 2353286 w 3293367"/>
              <a:gd name="connsiteY0" fmla="*/ 2104683 h 3240573"/>
              <a:gd name="connsiteX1" fmla="*/ 2868450 w 3293367"/>
              <a:gd name="connsiteY1" fmla="*/ 2104683 h 3240573"/>
              <a:gd name="connsiteX2" fmla="*/ 2892703 w 3293367"/>
              <a:gd name="connsiteY2" fmla="*/ 2107904 h 3240573"/>
              <a:gd name="connsiteX3" fmla="*/ 2909383 w 3293367"/>
              <a:gd name="connsiteY3" fmla="*/ 2114898 h 3240573"/>
              <a:gd name="connsiteX4" fmla="*/ 2899189 w 3293367"/>
              <a:gd name="connsiteY4" fmla="*/ 2132529 h 3240573"/>
              <a:gd name="connsiteX5" fmla="*/ 2538022 w 3293367"/>
              <a:gd name="connsiteY5" fmla="*/ 2757176 h 3240573"/>
              <a:gd name="connsiteX6" fmla="*/ 2322847 w 3293367"/>
              <a:gd name="connsiteY6" fmla="*/ 2882232 h 3240573"/>
              <a:gd name="connsiteX7" fmla="*/ 2149884 w 3293367"/>
              <a:gd name="connsiteY7" fmla="*/ 2882232 h 3240573"/>
              <a:gd name="connsiteX8" fmla="*/ 2129707 w 3293367"/>
              <a:gd name="connsiteY8" fmla="*/ 2882232 h 3240573"/>
              <a:gd name="connsiteX9" fmla="*/ 2110453 w 3293367"/>
              <a:gd name="connsiteY9" fmla="*/ 2849077 h 3240573"/>
              <a:gd name="connsiteX10" fmla="*/ 2016148 w 3293367"/>
              <a:gd name="connsiteY10" fmla="*/ 2686675 h 3240573"/>
              <a:gd name="connsiteX11" fmla="*/ 2016148 w 3293367"/>
              <a:gd name="connsiteY11" fmla="*/ 2595774 h 3240573"/>
              <a:gd name="connsiteX12" fmla="*/ 2274287 w 3293367"/>
              <a:gd name="connsiteY12" fmla="*/ 2151242 h 3240573"/>
              <a:gd name="connsiteX13" fmla="*/ 2353286 w 3293367"/>
              <a:gd name="connsiteY13" fmla="*/ 2104683 h 3240573"/>
              <a:gd name="connsiteX14" fmla="*/ 939150 w 3293367"/>
              <a:gd name="connsiteY14" fmla="*/ 0 h 3240573"/>
              <a:gd name="connsiteX15" fmla="*/ 2322847 w 3293367"/>
              <a:gd name="connsiteY15" fmla="*/ 0 h 3240573"/>
              <a:gd name="connsiteX16" fmla="*/ 2538022 w 3293367"/>
              <a:gd name="connsiteY16" fmla="*/ 125055 h 3240573"/>
              <a:gd name="connsiteX17" fmla="*/ 3228376 w 3293367"/>
              <a:gd name="connsiteY17" fmla="*/ 1319038 h 3240573"/>
              <a:gd name="connsiteX18" fmla="*/ 3228376 w 3293367"/>
              <a:gd name="connsiteY18" fmla="*/ 1563194 h 3240573"/>
              <a:gd name="connsiteX19" fmla="*/ 2972043 w 3293367"/>
              <a:gd name="connsiteY19" fmla="*/ 2006528 h 3240573"/>
              <a:gd name="connsiteX20" fmla="*/ 2950440 w 3293367"/>
              <a:gd name="connsiteY20" fmla="*/ 2043890 h 3240573"/>
              <a:gd name="connsiteX21" fmla="*/ 2951200 w 3293367"/>
              <a:gd name="connsiteY21" fmla="*/ 2044209 h 3240573"/>
              <a:gd name="connsiteX22" fmla="*/ 2989324 w 3293367"/>
              <a:gd name="connsiteY22" fmla="*/ 2082660 h 3240573"/>
              <a:gd name="connsiteX23" fmla="*/ 3279247 w 3293367"/>
              <a:gd name="connsiteY23" fmla="*/ 2584089 h 3240573"/>
              <a:gd name="connsiteX24" fmla="*/ 3279247 w 3293367"/>
              <a:gd name="connsiteY24" fmla="*/ 2686626 h 3240573"/>
              <a:gd name="connsiteX25" fmla="*/ 2989324 w 3293367"/>
              <a:gd name="connsiteY25" fmla="*/ 3188054 h 3240573"/>
              <a:gd name="connsiteX26" fmla="*/ 2898957 w 3293367"/>
              <a:gd name="connsiteY26" fmla="*/ 3240573 h 3240573"/>
              <a:gd name="connsiteX27" fmla="*/ 2317855 w 3293367"/>
              <a:gd name="connsiteY27" fmla="*/ 3240573 h 3240573"/>
              <a:gd name="connsiteX28" fmla="*/ 2228744 w 3293367"/>
              <a:gd name="connsiteY28" fmla="*/ 3188054 h 3240573"/>
              <a:gd name="connsiteX29" fmla="*/ 2072563 w 3293367"/>
              <a:gd name="connsiteY29" fmla="*/ 2919100 h 3240573"/>
              <a:gd name="connsiteX30" fmla="*/ 2054920 w 3293367"/>
              <a:gd name="connsiteY30" fmla="*/ 2888716 h 3240573"/>
              <a:gd name="connsiteX31" fmla="*/ 2068802 w 3293367"/>
              <a:gd name="connsiteY31" fmla="*/ 2888716 h 3240573"/>
              <a:gd name="connsiteX32" fmla="*/ 2134418 w 3293367"/>
              <a:gd name="connsiteY32" fmla="*/ 2888716 h 3240573"/>
              <a:gd name="connsiteX33" fmla="*/ 2162922 w 3293367"/>
              <a:gd name="connsiteY33" fmla="*/ 2937803 h 3240573"/>
              <a:gd name="connsiteX34" fmla="*/ 2271824 w 3293367"/>
              <a:gd name="connsiteY34" fmla="*/ 3125340 h 3240573"/>
              <a:gd name="connsiteX35" fmla="*/ 2350824 w 3293367"/>
              <a:gd name="connsiteY35" fmla="*/ 3171900 h 3240573"/>
              <a:gd name="connsiteX36" fmla="*/ 2865989 w 3293367"/>
              <a:gd name="connsiteY36" fmla="*/ 3171900 h 3240573"/>
              <a:gd name="connsiteX37" fmla="*/ 2946100 w 3293367"/>
              <a:gd name="connsiteY37" fmla="*/ 3125340 h 3240573"/>
              <a:gd name="connsiteX38" fmla="*/ 3203126 w 3293367"/>
              <a:gd name="connsiteY38" fmla="*/ 2680809 h 3240573"/>
              <a:gd name="connsiteX39" fmla="*/ 3203126 w 3293367"/>
              <a:gd name="connsiteY39" fmla="*/ 2589906 h 3240573"/>
              <a:gd name="connsiteX40" fmla="*/ 2946100 w 3293367"/>
              <a:gd name="connsiteY40" fmla="*/ 2145375 h 3240573"/>
              <a:gd name="connsiteX41" fmla="*/ 2912303 w 3293367"/>
              <a:gd name="connsiteY41" fmla="*/ 2111287 h 3240573"/>
              <a:gd name="connsiteX42" fmla="*/ 2908392 w 3293367"/>
              <a:gd name="connsiteY42" fmla="*/ 2109648 h 3240573"/>
              <a:gd name="connsiteX43" fmla="*/ 2929357 w 3293367"/>
              <a:gd name="connsiteY43" fmla="*/ 2073390 h 3240573"/>
              <a:gd name="connsiteX44" fmla="*/ 2944948 w 3293367"/>
              <a:gd name="connsiteY44" fmla="*/ 2046424 h 3240573"/>
              <a:gd name="connsiteX45" fmla="*/ 2928777 w 3293367"/>
              <a:gd name="connsiteY45" fmla="*/ 2039643 h 3240573"/>
              <a:gd name="connsiteX46" fmla="*/ 2901420 w 3293367"/>
              <a:gd name="connsiteY46" fmla="*/ 2036009 h 3240573"/>
              <a:gd name="connsiteX47" fmla="*/ 2320317 w 3293367"/>
              <a:gd name="connsiteY47" fmla="*/ 2036009 h 3240573"/>
              <a:gd name="connsiteX48" fmla="*/ 2231207 w 3293367"/>
              <a:gd name="connsiteY48" fmla="*/ 2088527 h 3240573"/>
              <a:gd name="connsiteX49" fmla="*/ 1940028 w 3293367"/>
              <a:gd name="connsiteY49" fmla="*/ 2589956 h 3240573"/>
              <a:gd name="connsiteX50" fmla="*/ 1940028 w 3293367"/>
              <a:gd name="connsiteY50" fmla="*/ 2692493 h 3240573"/>
              <a:gd name="connsiteX51" fmla="*/ 2036139 w 3293367"/>
              <a:gd name="connsiteY51" fmla="*/ 2858003 h 3240573"/>
              <a:gd name="connsiteX52" fmla="*/ 2050209 w 3293367"/>
              <a:gd name="connsiteY52" fmla="*/ 2882232 h 3240573"/>
              <a:gd name="connsiteX53" fmla="*/ 1985031 w 3293367"/>
              <a:gd name="connsiteY53" fmla="*/ 2882232 h 3240573"/>
              <a:gd name="connsiteX54" fmla="*/ 939150 w 3293367"/>
              <a:gd name="connsiteY54" fmla="*/ 2882232 h 3240573"/>
              <a:gd name="connsiteX55" fmla="*/ 726963 w 3293367"/>
              <a:gd name="connsiteY55" fmla="*/ 2757176 h 3240573"/>
              <a:gd name="connsiteX56" fmla="*/ 33622 w 3293367"/>
              <a:gd name="connsiteY56" fmla="*/ 1563194 h 3240573"/>
              <a:gd name="connsiteX57" fmla="*/ 33622 w 3293367"/>
              <a:gd name="connsiteY57" fmla="*/ 1319038 h 3240573"/>
              <a:gd name="connsiteX58" fmla="*/ 726963 w 3293367"/>
              <a:gd name="connsiteY58" fmla="*/ 125055 h 3240573"/>
              <a:gd name="connsiteX59" fmla="*/ 939150 w 3293367"/>
              <a:gd name="connsiteY59" fmla="*/ 0 h 324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93367" h="3240573">
                <a:moveTo>
                  <a:pt x="2353286" y="2104683"/>
                </a:moveTo>
                <a:cubicBezTo>
                  <a:pt x="2353286" y="2104683"/>
                  <a:pt x="2353286" y="2104683"/>
                  <a:pt x="2868450" y="2104683"/>
                </a:cubicBezTo>
                <a:cubicBezTo>
                  <a:pt x="2876795" y="2104683"/>
                  <a:pt x="2884932" y="2105791"/>
                  <a:pt x="2892703" y="2107904"/>
                </a:cubicBezTo>
                <a:lnTo>
                  <a:pt x="2909383" y="2114898"/>
                </a:lnTo>
                <a:lnTo>
                  <a:pt x="2899189" y="2132529"/>
                </a:lnTo>
                <a:cubicBezTo>
                  <a:pt x="2807017" y="2291942"/>
                  <a:pt x="2689037" y="2495992"/>
                  <a:pt x="2538022" y="2757176"/>
                </a:cubicBezTo>
                <a:cubicBezTo>
                  <a:pt x="2493195" y="2834591"/>
                  <a:pt x="2412503" y="2882232"/>
                  <a:pt x="2322847" y="2882232"/>
                </a:cubicBezTo>
                <a:cubicBezTo>
                  <a:pt x="2322847" y="2882232"/>
                  <a:pt x="2322847" y="2882232"/>
                  <a:pt x="2149884" y="2882232"/>
                </a:cubicBezTo>
                <a:lnTo>
                  <a:pt x="2129707" y="2882232"/>
                </a:lnTo>
                <a:lnTo>
                  <a:pt x="2110453" y="2849077"/>
                </a:lnTo>
                <a:cubicBezTo>
                  <a:pt x="2083644" y="2802909"/>
                  <a:pt x="2052449" y="2749188"/>
                  <a:pt x="2016148" y="2686675"/>
                </a:cubicBezTo>
                <a:cubicBezTo>
                  <a:pt x="1999459" y="2658961"/>
                  <a:pt x="1999459" y="2623488"/>
                  <a:pt x="2016148" y="2595774"/>
                </a:cubicBezTo>
                <a:cubicBezTo>
                  <a:pt x="2016148" y="2595774"/>
                  <a:pt x="2016148" y="2595774"/>
                  <a:pt x="2274287" y="2151242"/>
                </a:cubicBezTo>
                <a:cubicBezTo>
                  <a:pt x="2289865" y="2122420"/>
                  <a:pt x="2321018" y="2104683"/>
                  <a:pt x="2353286" y="2104683"/>
                </a:cubicBezTo>
                <a:close/>
                <a:moveTo>
                  <a:pt x="939150" y="0"/>
                </a:moveTo>
                <a:cubicBezTo>
                  <a:pt x="939150" y="0"/>
                  <a:pt x="939150" y="0"/>
                  <a:pt x="2322847" y="0"/>
                </a:cubicBezTo>
                <a:cubicBezTo>
                  <a:pt x="2412503" y="0"/>
                  <a:pt x="2493195" y="47640"/>
                  <a:pt x="2538022" y="125055"/>
                </a:cubicBezTo>
                <a:cubicBezTo>
                  <a:pt x="2538022" y="125055"/>
                  <a:pt x="2538022" y="125055"/>
                  <a:pt x="3228376" y="1319038"/>
                </a:cubicBezTo>
                <a:cubicBezTo>
                  <a:pt x="3273205" y="1393476"/>
                  <a:pt x="3273205" y="1488756"/>
                  <a:pt x="3228376" y="1563194"/>
                </a:cubicBezTo>
                <a:cubicBezTo>
                  <a:pt x="3228376" y="1563194"/>
                  <a:pt x="3228376" y="1563194"/>
                  <a:pt x="2972043" y="2006528"/>
                </a:cubicBezTo>
                <a:lnTo>
                  <a:pt x="2950440" y="2043890"/>
                </a:lnTo>
                <a:lnTo>
                  <a:pt x="2951200" y="2044209"/>
                </a:lnTo>
                <a:cubicBezTo>
                  <a:pt x="2966732" y="2053275"/>
                  <a:pt x="2979910" y="2066404"/>
                  <a:pt x="2989324" y="2082660"/>
                </a:cubicBezTo>
                <a:cubicBezTo>
                  <a:pt x="2989324" y="2082660"/>
                  <a:pt x="2989324" y="2082660"/>
                  <a:pt x="3279247" y="2584089"/>
                </a:cubicBezTo>
                <a:cubicBezTo>
                  <a:pt x="3298074" y="2615350"/>
                  <a:pt x="3298074" y="2655364"/>
                  <a:pt x="3279247" y="2686626"/>
                </a:cubicBezTo>
                <a:cubicBezTo>
                  <a:pt x="3279247" y="2686626"/>
                  <a:pt x="3279247" y="2686626"/>
                  <a:pt x="2989324" y="3188054"/>
                </a:cubicBezTo>
                <a:cubicBezTo>
                  <a:pt x="2970497" y="3220565"/>
                  <a:pt x="2936610" y="3240573"/>
                  <a:pt x="2898957" y="3240573"/>
                </a:cubicBezTo>
                <a:cubicBezTo>
                  <a:pt x="2898957" y="3240573"/>
                  <a:pt x="2898957" y="3240573"/>
                  <a:pt x="2317855" y="3240573"/>
                </a:cubicBezTo>
                <a:cubicBezTo>
                  <a:pt x="2281457" y="3240573"/>
                  <a:pt x="2246316" y="3220565"/>
                  <a:pt x="2228744" y="3188054"/>
                </a:cubicBezTo>
                <a:cubicBezTo>
                  <a:pt x="2228744" y="3188054"/>
                  <a:pt x="2228744" y="3188054"/>
                  <a:pt x="2072563" y="2919100"/>
                </a:cubicBezTo>
                <a:lnTo>
                  <a:pt x="2054920" y="2888716"/>
                </a:lnTo>
                <a:lnTo>
                  <a:pt x="2068802" y="2888716"/>
                </a:lnTo>
                <a:lnTo>
                  <a:pt x="2134418" y="2888716"/>
                </a:lnTo>
                <a:lnTo>
                  <a:pt x="2162922" y="2937803"/>
                </a:lnTo>
                <a:cubicBezTo>
                  <a:pt x="2271824" y="3125340"/>
                  <a:pt x="2271824" y="3125340"/>
                  <a:pt x="2271824" y="3125340"/>
                </a:cubicBezTo>
                <a:cubicBezTo>
                  <a:pt x="2287402" y="3154162"/>
                  <a:pt x="2318557" y="3171900"/>
                  <a:pt x="2350824" y="3171900"/>
                </a:cubicBezTo>
                <a:cubicBezTo>
                  <a:pt x="2865989" y="3171900"/>
                  <a:pt x="2865989" y="3171900"/>
                  <a:pt x="2865989" y="3171900"/>
                </a:cubicBezTo>
                <a:cubicBezTo>
                  <a:pt x="2899368" y="3171900"/>
                  <a:pt x="2929410" y="3154162"/>
                  <a:pt x="2946100" y="3125340"/>
                </a:cubicBezTo>
                <a:cubicBezTo>
                  <a:pt x="3203126" y="2680809"/>
                  <a:pt x="3203126" y="2680809"/>
                  <a:pt x="3203126" y="2680809"/>
                </a:cubicBezTo>
                <a:cubicBezTo>
                  <a:pt x="3219816" y="2653094"/>
                  <a:pt x="3219816" y="2617620"/>
                  <a:pt x="3203126" y="2589906"/>
                </a:cubicBezTo>
                <a:cubicBezTo>
                  <a:pt x="2946100" y="2145375"/>
                  <a:pt x="2946100" y="2145375"/>
                  <a:pt x="2946100" y="2145375"/>
                </a:cubicBezTo>
                <a:cubicBezTo>
                  <a:pt x="2937755" y="2130963"/>
                  <a:pt x="2926072" y="2119323"/>
                  <a:pt x="2912303" y="2111287"/>
                </a:cubicBezTo>
                <a:lnTo>
                  <a:pt x="2908392" y="2109648"/>
                </a:lnTo>
                <a:lnTo>
                  <a:pt x="2929357" y="2073390"/>
                </a:lnTo>
                <a:lnTo>
                  <a:pt x="2944948" y="2046424"/>
                </a:lnTo>
                <a:lnTo>
                  <a:pt x="2928777" y="2039643"/>
                </a:lnTo>
                <a:cubicBezTo>
                  <a:pt x="2920010" y="2037259"/>
                  <a:pt x="2910833" y="2036009"/>
                  <a:pt x="2901420" y="2036009"/>
                </a:cubicBezTo>
                <a:cubicBezTo>
                  <a:pt x="2320317" y="2036009"/>
                  <a:pt x="2320317" y="2036009"/>
                  <a:pt x="2320317" y="2036009"/>
                </a:cubicBezTo>
                <a:cubicBezTo>
                  <a:pt x="2283920" y="2036009"/>
                  <a:pt x="2248778" y="2056016"/>
                  <a:pt x="2231207" y="2088527"/>
                </a:cubicBezTo>
                <a:cubicBezTo>
                  <a:pt x="1940028" y="2589956"/>
                  <a:pt x="1940028" y="2589956"/>
                  <a:pt x="1940028" y="2589956"/>
                </a:cubicBezTo>
                <a:cubicBezTo>
                  <a:pt x="1921201" y="2621217"/>
                  <a:pt x="1921201" y="2661231"/>
                  <a:pt x="1940028" y="2692493"/>
                </a:cubicBezTo>
                <a:cubicBezTo>
                  <a:pt x="1976425" y="2755171"/>
                  <a:pt x="2008272" y="2810015"/>
                  <a:pt x="2036139" y="2858003"/>
                </a:cubicBezTo>
                <a:lnTo>
                  <a:pt x="2050209" y="2882232"/>
                </a:lnTo>
                <a:lnTo>
                  <a:pt x="1985031" y="2882232"/>
                </a:lnTo>
                <a:cubicBezTo>
                  <a:pt x="1782341" y="2882232"/>
                  <a:pt x="1458037" y="2882232"/>
                  <a:pt x="939150" y="2882232"/>
                </a:cubicBezTo>
                <a:cubicBezTo>
                  <a:pt x="852483" y="2882232"/>
                  <a:pt x="768803" y="2834591"/>
                  <a:pt x="726963" y="2757176"/>
                </a:cubicBezTo>
                <a:cubicBezTo>
                  <a:pt x="726963" y="2757176"/>
                  <a:pt x="726963" y="2757176"/>
                  <a:pt x="33622" y="1563194"/>
                </a:cubicBezTo>
                <a:cubicBezTo>
                  <a:pt x="-11207" y="1488756"/>
                  <a:pt x="-11207" y="1393476"/>
                  <a:pt x="33622" y="1319038"/>
                </a:cubicBezTo>
                <a:cubicBezTo>
                  <a:pt x="33622" y="1319038"/>
                  <a:pt x="33622" y="1319038"/>
                  <a:pt x="726963" y="125055"/>
                </a:cubicBezTo>
                <a:cubicBezTo>
                  <a:pt x="768803" y="47640"/>
                  <a:pt x="852483" y="0"/>
                  <a:pt x="93915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4340B2E-01FD-4F5D-9C4D-AD3923AD2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1733" y="843530"/>
            <a:ext cx="3309879" cy="2983688"/>
          </a:xfrm>
          <a:custGeom>
            <a:avLst/>
            <a:gdLst>
              <a:gd name="connsiteX0" fmla="*/ 944317 w 3309879"/>
              <a:gd name="connsiteY0" fmla="*/ 0 h 2983688"/>
              <a:gd name="connsiteX1" fmla="*/ 2368743 w 3309879"/>
              <a:gd name="connsiteY1" fmla="*/ 0 h 2983688"/>
              <a:gd name="connsiteX2" fmla="*/ 2572231 w 3309879"/>
              <a:gd name="connsiteY2" fmla="*/ 116416 h 2983688"/>
              <a:gd name="connsiteX3" fmla="*/ 3284443 w 3309879"/>
              <a:gd name="connsiteY3" fmla="*/ 1371117 h 2983688"/>
              <a:gd name="connsiteX4" fmla="*/ 3284443 w 3309879"/>
              <a:gd name="connsiteY4" fmla="*/ 1612573 h 2983688"/>
              <a:gd name="connsiteX5" fmla="*/ 2572231 w 3309879"/>
              <a:gd name="connsiteY5" fmla="*/ 2867272 h 2983688"/>
              <a:gd name="connsiteX6" fmla="*/ 2368743 w 3309879"/>
              <a:gd name="connsiteY6" fmla="*/ 2983688 h 2983688"/>
              <a:gd name="connsiteX7" fmla="*/ 944317 w 3309879"/>
              <a:gd name="connsiteY7" fmla="*/ 2983688 h 2983688"/>
              <a:gd name="connsiteX8" fmla="*/ 740830 w 3309879"/>
              <a:gd name="connsiteY8" fmla="*/ 2867272 h 2983688"/>
              <a:gd name="connsiteX9" fmla="*/ 28617 w 3309879"/>
              <a:gd name="connsiteY9" fmla="*/ 1612573 h 2983688"/>
              <a:gd name="connsiteX10" fmla="*/ 28617 w 3309879"/>
              <a:gd name="connsiteY10" fmla="*/ 1371117 h 2983688"/>
              <a:gd name="connsiteX11" fmla="*/ 740830 w 3309879"/>
              <a:gd name="connsiteY11" fmla="*/ 116416 h 2983688"/>
              <a:gd name="connsiteX12" fmla="*/ 944317 w 3309879"/>
              <a:gd name="connsiteY12" fmla="*/ 0 h 29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9879" h="2983688">
                <a:moveTo>
                  <a:pt x="944317" y="0"/>
                </a:moveTo>
                <a:cubicBezTo>
                  <a:pt x="2368743" y="0"/>
                  <a:pt x="2368743" y="0"/>
                  <a:pt x="2368743" y="0"/>
                </a:cubicBezTo>
                <a:cubicBezTo>
                  <a:pt x="2440811" y="0"/>
                  <a:pt x="2534078" y="51740"/>
                  <a:pt x="2572231" y="116416"/>
                </a:cubicBezTo>
                <a:cubicBezTo>
                  <a:pt x="3284443" y="1371117"/>
                  <a:pt x="3284443" y="1371117"/>
                  <a:pt x="3284443" y="1371117"/>
                </a:cubicBezTo>
                <a:cubicBezTo>
                  <a:pt x="3318358" y="1440104"/>
                  <a:pt x="3318358" y="1543584"/>
                  <a:pt x="3284443" y="1612573"/>
                </a:cubicBezTo>
                <a:cubicBezTo>
                  <a:pt x="2572231" y="2867272"/>
                  <a:pt x="2572231" y="2867272"/>
                  <a:pt x="2572231" y="2867272"/>
                </a:cubicBezTo>
                <a:cubicBezTo>
                  <a:pt x="2534078" y="2931949"/>
                  <a:pt x="2440811" y="2983688"/>
                  <a:pt x="2368743" y="2983688"/>
                </a:cubicBezTo>
                <a:lnTo>
                  <a:pt x="944317" y="2983688"/>
                </a:lnTo>
                <a:cubicBezTo>
                  <a:pt x="868010" y="2983688"/>
                  <a:pt x="774745" y="2931949"/>
                  <a:pt x="740830" y="2867272"/>
                </a:cubicBezTo>
                <a:cubicBezTo>
                  <a:pt x="28617" y="1612573"/>
                  <a:pt x="28617" y="1612573"/>
                  <a:pt x="28617" y="1612573"/>
                </a:cubicBezTo>
                <a:cubicBezTo>
                  <a:pt x="-9538" y="1543584"/>
                  <a:pt x="-9538" y="1440104"/>
                  <a:pt x="28617" y="1371117"/>
                </a:cubicBezTo>
                <a:cubicBezTo>
                  <a:pt x="740830" y="116416"/>
                  <a:pt x="740830" y="116416"/>
                  <a:pt x="740830" y="116416"/>
                </a:cubicBezTo>
                <a:cubicBezTo>
                  <a:pt x="774745" y="51740"/>
                  <a:pt x="868010" y="0"/>
                  <a:pt x="94431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4" descr="Home1 outline">
            <a:extLst>
              <a:ext uri="{FF2B5EF4-FFF2-40B4-BE49-F238E27FC236}">
                <a16:creationId xmlns:a16="http://schemas.microsoft.com/office/drawing/2014/main" id="{D0D8E469-7F48-4C8B-A5E7-6596CF16D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5567" y="3063687"/>
            <a:ext cx="2433099" cy="2433099"/>
          </a:xfrm>
          <a:prstGeom prst="rect">
            <a:avLst/>
          </a:prstGeom>
        </p:spPr>
      </p:pic>
      <p:pic>
        <p:nvPicPr>
          <p:cNvPr id="5" name="Graphic 5" descr="Woman with baby with solid fill">
            <a:extLst>
              <a:ext uri="{FF2B5EF4-FFF2-40B4-BE49-F238E27FC236}">
                <a16:creationId xmlns:a16="http://schemas.microsoft.com/office/drawing/2014/main" id="{CE04D3D2-BE1B-44B3-BA4B-CEB68F365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9130" y="1267832"/>
            <a:ext cx="2135083" cy="2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3A1428-3C3B-45A9-B728-985DC481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454051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743D90"/>
                </a:solidFill>
                <a:latin typeface="Arial"/>
                <a:cs typeface="Arial"/>
              </a:rPr>
              <a:t>I</a:t>
            </a:r>
            <a:r>
              <a:rPr lang="en-GB" sz="3600" b="1" dirty="0">
                <a:solidFill>
                  <a:srgbClr val="743D90"/>
                </a:solidFill>
                <a:latin typeface="Arial"/>
                <a:ea typeface="Calibri Light"/>
                <a:cs typeface="Arial"/>
              </a:rPr>
              <a:t>mpact</a:t>
            </a:r>
            <a:r>
              <a:rPr lang="en-GB" sz="3600" b="1" dirty="0">
                <a:solidFill>
                  <a:srgbClr val="743D90"/>
                </a:solidFill>
                <a:latin typeface="Arial"/>
                <a:cs typeface="Arial"/>
              </a:rPr>
              <a:t> of the pandemic</a:t>
            </a:r>
            <a:r>
              <a:rPr lang="en-GB" sz="3600" dirty="0">
                <a:solidFill>
                  <a:srgbClr val="743D90"/>
                </a:solidFill>
                <a:latin typeface="Arial"/>
                <a:cs typeface="Arial"/>
              </a:rPr>
              <a:t> </a:t>
            </a:r>
          </a:p>
        </p:txBody>
      </p:sp>
      <p:pic>
        <p:nvPicPr>
          <p:cNvPr id="5" name="Graphic 5" descr="Surgical mask outline">
            <a:extLst>
              <a:ext uri="{FF2B5EF4-FFF2-40B4-BE49-F238E27FC236}">
                <a16:creationId xmlns:a16="http://schemas.microsoft.com/office/drawing/2014/main" id="{2333D2E3-F183-0DCA-0DD6-9176E249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1792" y="268595"/>
            <a:ext cx="1723494" cy="17234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2DFD7-03D2-49F5-8CA2-1BF123BC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33741"/>
            <a:ext cx="5685703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>
                <a:latin typeface="Arial"/>
                <a:cs typeface="Arial"/>
              </a:rPr>
              <a:t>The Covid-19 Pandemic presented us all with unprecedented challenges</a:t>
            </a:r>
          </a:p>
          <a:p>
            <a:r>
              <a:rPr lang="en-GB" sz="1800" dirty="0">
                <a:latin typeface="Arial"/>
                <a:cs typeface="Arial"/>
              </a:rPr>
              <a:t>As an organisation we recognised the impact of lockdown on women and children</a:t>
            </a:r>
          </a:p>
          <a:p>
            <a:r>
              <a:rPr lang="en-GB" sz="1800" dirty="0">
                <a:latin typeface="Arial"/>
                <a:cs typeface="Arial"/>
              </a:rPr>
              <a:t>Increased chance of abuse, increase in fear and risk</a:t>
            </a:r>
          </a:p>
          <a:p>
            <a:r>
              <a:rPr lang="en-GB" sz="1800" dirty="0">
                <a:latin typeface="Arial"/>
                <a:cs typeface="Arial"/>
              </a:rPr>
              <a:t>Reduced access to services</a:t>
            </a:r>
          </a:p>
          <a:p>
            <a:r>
              <a:rPr lang="en-GB" sz="1800" dirty="0">
                <a:latin typeface="Arial"/>
                <a:cs typeface="Arial"/>
              </a:rPr>
              <a:t>Since the first lockdown in March 2022, 13 women have been murdered in a domestic environment</a:t>
            </a:r>
          </a:p>
          <a:p>
            <a:endParaRPr lang="en-GB" sz="1800">
              <a:solidFill>
                <a:schemeClr val="tx2"/>
              </a:solidFill>
            </a:endParaRPr>
          </a:p>
        </p:txBody>
      </p:sp>
      <p:pic>
        <p:nvPicPr>
          <p:cNvPr id="4" name="Graphic 4" descr="Covid-19 outline">
            <a:extLst>
              <a:ext uri="{FF2B5EF4-FFF2-40B4-BE49-F238E27FC236}">
                <a16:creationId xmlns:a16="http://schemas.microsoft.com/office/drawing/2014/main" id="{76AA00F4-9394-5F39-0C7B-1DAC75DCE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3727" y="3863170"/>
            <a:ext cx="1996361" cy="19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45D0-9C8F-416F-B9F7-322A8A89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38293" cy="1325563"/>
          </a:xfrm>
        </p:spPr>
        <p:txBody>
          <a:bodyPr/>
          <a:lstStyle/>
          <a:p>
            <a:r>
              <a:rPr lang="en-GB" b="1" dirty="0">
                <a:solidFill>
                  <a:srgbClr val="743D90"/>
                </a:solidFill>
                <a:latin typeface="Arial"/>
                <a:cs typeface="Arial"/>
              </a:rPr>
              <a:t>Responding to the pandemic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64DF9-B49F-4524-9A6C-647BCA93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703"/>
            <a:ext cx="6090139" cy="451741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Imperative we remained open and accessible </a:t>
            </a:r>
            <a:endParaRPr lang="en-US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Emergency housing provision provided 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Responding to community need-floating support service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Implemented Webchat service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Launched an ‘At Home should not mean at Risk’ campaign (Funded by Belfast City Council &amp; the NIHE) (‘</a:t>
            </a:r>
            <a:r>
              <a:rPr lang="en-GB" i="1" dirty="0">
                <a:latin typeface="Arial"/>
                <a:cs typeface="Arial"/>
              </a:rPr>
              <a:t>Communications in a Crisis’ Winner Charter Institute of Housing Awards 2021</a:t>
            </a:r>
            <a:r>
              <a:rPr lang="en-GB" dirty="0">
                <a:latin typeface="Arial"/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Followed by very successful Regional 'Unlock your lockdown' campaign</a:t>
            </a:r>
          </a:p>
          <a:p>
            <a:endParaRPr lang="en-GB" dirty="0"/>
          </a:p>
          <a:p>
            <a:endParaRPr lang="en-GB" dirty="0">
              <a:cs typeface="Calibri" panose="020F0502020204030204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CD14CDB-BF07-A4AC-CF7D-52661CD02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" t="1366" r="1271" b="759"/>
          <a:stretch/>
        </p:blipFill>
        <p:spPr>
          <a:xfrm>
            <a:off x="7254631" y="279741"/>
            <a:ext cx="4472416" cy="62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307B36-2151-2E06-FB4E-59853B81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4" y="4508420"/>
            <a:ext cx="1672136" cy="1716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3F0FA-4D7F-4040-B002-88BFAB15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211674"/>
            <a:ext cx="3728750" cy="165761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743D90"/>
                </a:solidFill>
                <a:latin typeface="Arial"/>
                <a:cs typeface="Arial"/>
              </a:rPr>
              <a:t>Multi-agency collaboration</a:t>
            </a:r>
            <a:endParaRPr lang="en-GB" sz="3600" dirty="0">
              <a:solidFill>
                <a:srgbClr val="743D90"/>
              </a:solidFill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A5640B9-6219-1AA8-2C06-2C8B75E4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8" y="4911833"/>
            <a:ext cx="1448024" cy="1448024"/>
          </a:xfrm>
          <a:prstGeom prst="rect">
            <a:avLst/>
          </a:prstGeom>
        </p:spPr>
      </p:pic>
      <p:pic>
        <p:nvPicPr>
          <p:cNvPr id="8" name="Picture 8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92F1EF11-7F2A-D050-9798-1982A7A96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088" y="5442202"/>
            <a:ext cx="2628286" cy="3876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3C9D-569E-4270-89D4-ED4FFDB0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1871080"/>
            <a:ext cx="3728751" cy="43058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600" dirty="0">
                <a:latin typeface="Arial"/>
                <a:cs typeface="Arial"/>
              </a:rPr>
              <a:t>Women’s Aid coordinated approach</a:t>
            </a:r>
          </a:p>
          <a:p>
            <a:r>
              <a:rPr lang="en-GB" sz="1600" dirty="0">
                <a:latin typeface="Arial"/>
                <a:cs typeface="Arial"/>
              </a:rPr>
              <a:t>The NIHE/Supporting People worked extremely closely with us during the lockdowns, were available 24/7 </a:t>
            </a:r>
          </a:p>
          <a:p>
            <a:r>
              <a:rPr lang="en-GB" sz="1600" dirty="0">
                <a:latin typeface="Arial"/>
                <a:cs typeface="Arial"/>
              </a:rPr>
              <a:t>Police Service in Northern Ireland (PSNI)</a:t>
            </a:r>
          </a:p>
          <a:p>
            <a:r>
              <a:rPr lang="en-GB" sz="1600" dirty="0">
                <a:latin typeface="Arial"/>
                <a:cs typeface="Arial"/>
              </a:rPr>
              <a:t>Probation Board of Northern Ireland (Promoting Positive Relationship Programme) </a:t>
            </a:r>
          </a:p>
          <a:p>
            <a:r>
              <a:rPr lang="en-GB" sz="1600" dirty="0">
                <a:latin typeface="Arial"/>
                <a:cs typeface="Arial"/>
              </a:rPr>
              <a:t>Social Services/ Trusts provided PPE</a:t>
            </a:r>
          </a:p>
          <a:p>
            <a:r>
              <a:rPr lang="en-GB" sz="1600" dirty="0">
                <a:latin typeface="Arial"/>
                <a:cs typeface="Arial"/>
              </a:rPr>
              <a:t>Local Councils (Belfast City Council funded BLWA to provide food/support with utilities to women and children impacted by domestic abuse.   </a:t>
            </a:r>
          </a:p>
          <a:p>
            <a:endParaRPr lang="en-GB" sz="140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9E4A7E1-91A6-4CEC-7FE2-9036DE4D2F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33" r="826" b="16667"/>
          <a:stretch/>
        </p:blipFill>
        <p:spPr>
          <a:xfrm>
            <a:off x="437261" y="980438"/>
            <a:ext cx="3848658" cy="2369482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29CB9E0-F162-8CB5-CF88-029C04E2D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370" y="737605"/>
            <a:ext cx="2628285" cy="933041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D9AE73DF-3EF3-591E-9636-5D5ABB4E8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321" y="2424609"/>
            <a:ext cx="2092947" cy="1799367"/>
          </a:xfrm>
          <a:prstGeom prst="rect">
            <a:avLst/>
          </a:prstGeom>
        </p:spPr>
      </p:pic>
      <p:pic>
        <p:nvPicPr>
          <p:cNvPr id="11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16C6205-E3B6-2FF3-7A00-A738BB0FBD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724" r="1197" b="24828"/>
          <a:stretch/>
        </p:blipFill>
        <p:spPr>
          <a:xfrm>
            <a:off x="380288" y="5817882"/>
            <a:ext cx="1614247" cy="7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912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Overview of Domestic Abuse in Northern Ireland and impact of the pandemic </vt:lpstr>
      <vt:lpstr>Introduction</vt:lpstr>
      <vt:lpstr>Domestic Abuse in Northern Ireland </vt:lpstr>
      <vt:lpstr>Women's Aid in Northern Ireland</vt:lpstr>
      <vt:lpstr>Women’s Aid Regional picture</vt:lpstr>
      <vt:lpstr>Belfast &amp; Lisburn Women's Aid</vt:lpstr>
      <vt:lpstr>Impact of the pandemic </vt:lpstr>
      <vt:lpstr>Responding to the pandemic </vt:lpstr>
      <vt:lpstr>Multi-agency collaboration</vt:lpstr>
      <vt:lpstr>New Advocacy Service </vt:lpstr>
      <vt:lpstr>New legislative protections </vt:lpstr>
      <vt:lpstr>Domestic Homicide Reviews</vt:lpstr>
      <vt:lpstr>Violence Against Women &amp; Girls Strategy</vt:lpstr>
      <vt:lpstr>Further progress required </vt:lpstr>
      <vt:lpstr>Continued...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of Women in Neighbourhoods</dc:title>
  <dc:creator>Kelly Andrews</dc:creator>
  <cp:lastModifiedBy>Kelly Andrews</cp:lastModifiedBy>
  <cp:revision>603</cp:revision>
  <dcterms:created xsi:type="dcterms:W3CDTF">2022-03-04T12:07:22Z</dcterms:created>
  <dcterms:modified xsi:type="dcterms:W3CDTF">2022-05-12T08:44:46Z</dcterms:modified>
</cp:coreProperties>
</file>