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773" r:id="rId3"/>
  </p:sldMasterIdLst>
  <p:sldIdLst>
    <p:sldId id="308" r:id="rId4"/>
    <p:sldId id="356" r:id="rId5"/>
    <p:sldId id="322" r:id="rId6"/>
    <p:sldId id="319" r:id="rId7"/>
    <p:sldId id="328" r:id="rId8"/>
    <p:sldId id="321" r:id="rId9"/>
    <p:sldId id="325" r:id="rId10"/>
    <p:sldId id="324" r:id="rId11"/>
    <p:sldId id="361" r:id="rId12"/>
    <p:sldId id="394" r:id="rId13"/>
    <p:sldId id="395" r:id="rId14"/>
    <p:sldId id="381" r:id="rId15"/>
    <p:sldId id="284" r:id="rId16"/>
    <p:sldId id="373" r:id="rId17"/>
    <p:sldId id="260" r:id="rId18"/>
    <p:sldId id="396" r:id="rId19"/>
    <p:sldId id="391" r:id="rId20"/>
    <p:sldId id="337" r:id="rId21"/>
    <p:sldId id="397" r:id="rId22"/>
    <p:sldId id="392" r:id="rId23"/>
    <p:sldId id="276" r:id="rId24"/>
    <p:sldId id="3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96FD64-23A1-49AD-BBA0-A6C4836B34D0}"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185891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96FD64-23A1-49AD-BBA0-A6C4836B34D0}"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327635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96FD64-23A1-49AD-BBA0-A6C4836B34D0}"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78805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0192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07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7090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7296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28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5220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93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45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F96FD64-23A1-49AD-BBA0-A6C4836B34D0}"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670931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111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4988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F9492-E031-4670-B4C0-5EDABA4C187C}"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7640E27-2ADF-455D-9641-6ADE1A3A1F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83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E7E887AC-75BD-4111-B29D-1FB7E9DA1C31}" type="datetimeFigureOut">
              <a:rPr lang="en-IE" smtClean="0"/>
              <a:t>28/03/2023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389123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7E887AC-75BD-4111-B29D-1FB7E9DA1C31}" type="datetimeFigureOut">
              <a:rPr lang="en-IE" smtClean="0"/>
              <a:t>28/03/2023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364602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IE"/>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887AC-75BD-4111-B29D-1FB7E9DA1C31}" type="datetimeFigureOut">
              <a:rPr lang="en-IE" smtClean="0"/>
              <a:t>28/03/2023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3600575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E7E887AC-75BD-4111-B29D-1FB7E9DA1C31}" type="datetimeFigureOut">
              <a:rPr lang="en-IE" smtClean="0"/>
              <a:t>28/03/2023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2789674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E7E887AC-75BD-4111-B29D-1FB7E9DA1C31}" type="datetimeFigureOut">
              <a:rPr lang="en-IE" smtClean="0"/>
              <a:t>28/03/2023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1680855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E7E887AC-75BD-4111-B29D-1FB7E9DA1C31}" type="datetimeFigureOut">
              <a:rPr lang="en-IE" smtClean="0"/>
              <a:t>28/03/2023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1549746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887AC-75BD-4111-B29D-1FB7E9DA1C31}" type="datetimeFigureOut">
              <a:rPr lang="en-IE" smtClean="0"/>
              <a:t>28/03/2023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74832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6FD64-23A1-49AD-BBA0-A6C4836B34D0}" type="datetimeFigureOut">
              <a:rPr lang="en-GB" smtClean="0"/>
              <a:t>28/03/2023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3394966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E"/>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E887AC-75BD-4111-B29D-1FB7E9DA1C31}" type="datetimeFigureOut">
              <a:rPr lang="en-IE" smtClean="0"/>
              <a:t>28/03/2023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195943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E"/>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E887AC-75BD-4111-B29D-1FB7E9DA1C31}" type="datetimeFigureOut">
              <a:rPr lang="en-IE" smtClean="0"/>
              <a:t>28/03/2023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206554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7E887AC-75BD-4111-B29D-1FB7E9DA1C31}" type="datetimeFigureOut">
              <a:rPr lang="en-IE" smtClean="0"/>
              <a:t>28/03/2023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216568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7E887AC-75BD-4111-B29D-1FB7E9DA1C31}" type="datetimeFigureOut">
              <a:rPr lang="en-IE" smtClean="0"/>
              <a:t>28/03/2023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218FA3C-7591-4565-BCCA-92569821DB8C}" type="slidenum">
              <a:rPr lang="en-IE" smtClean="0"/>
              <a:t>‹#›</a:t>
            </a:fld>
            <a:endParaRPr lang="en-IE"/>
          </a:p>
        </p:txBody>
      </p:sp>
    </p:spTree>
    <p:extLst>
      <p:ext uri="{BB962C8B-B14F-4D97-AF65-F5344CB8AC3E}">
        <p14:creationId xmlns:p14="http://schemas.microsoft.com/office/powerpoint/2010/main" val="274727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F96FD64-23A1-49AD-BBA0-A6C4836B34D0}"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207692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F96FD64-23A1-49AD-BBA0-A6C4836B34D0}" type="datetimeFigureOut">
              <a:rPr lang="en-GB" smtClean="0"/>
              <a:t>28/03/2023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360358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96FD64-23A1-49AD-BBA0-A6C4836B34D0}" type="datetimeFigureOut">
              <a:rPr lang="en-GB" smtClean="0"/>
              <a:t>28/03/2023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235500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6FD64-23A1-49AD-BBA0-A6C4836B34D0}" type="datetimeFigureOut">
              <a:rPr lang="en-GB" smtClean="0"/>
              <a:t>28/03/2023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145385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96FD64-23A1-49AD-BBA0-A6C4836B34D0}"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352952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96FD64-23A1-49AD-BBA0-A6C4836B34D0}" type="datetimeFigureOut">
              <a:rPr lang="en-GB" smtClean="0"/>
              <a:t>28/03/2023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B31A21-0FB7-44B0-8123-89E8E718EF21}" type="slidenum">
              <a:rPr lang="en-GB" smtClean="0"/>
              <a:t>‹#›</a:t>
            </a:fld>
            <a:endParaRPr lang="en-GB"/>
          </a:p>
        </p:txBody>
      </p:sp>
    </p:spTree>
    <p:extLst>
      <p:ext uri="{BB962C8B-B14F-4D97-AF65-F5344CB8AC3E}">
        <p14:creationId xmlns:p14="http://schemas.microsoft.com/office/powerpoint/2010/main" val="53052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6FD64-23A1-49AD-BBA0-A6C4836B34D0}" type="datetimeFigureOut">
              <a:rPr lang="en-GB" smtClean="0"/>
              <a:t>28/03/2023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1A21-0FB7-44B0-8123-89E8E718EF21}" type="slidenum">
              <a:rPr lang="en-GB" smtClean="0"/>
              <a:t>‹#›</a:t>
            </a:fld>
            <a:endParaRPr lang="en-GB"/>
          </a:p>
        </p:txBody>
      </p:sp>
    </p:spTree>
    <p:extLst>
      <p:ext uri="{BB962C8B-B14F-4D97-AF65-F5344CB8AC3E}">
        <p14:creationId xmlns:p14="http://schemas.microsoft.com/office/powerpoint/2010/main" val="208408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0E583-B60E-4939-84F9-3BB4EE10D4AA}" type="datetimeFigureOut">
              <a:rPr lang="en-GB" smtClean="0">
                <a:solidFill>
                  <a:prstClr val="black">
                    <a:tint val="75000"/>
                  </a:prstClr>
                </a:solidFill>
              </a:rPr>
              <a:pPr/>
              <a:t>28/03/2023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878F9-F8B1-4EC0-82EE-BE6429ECB51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6578273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E887AC-75BD-4111-B29D-1FB7E9DA1C31}" type="datetimeFigureOut">
              <a:rPr lang="en-IE" smtClean="0"/>
              <a:t>28/03/2023</a:t>
            </a:fld>
            <a:endParaRPr lang="en-I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18FA3C-7591-4565-BCCA-92569821DB8C}" type="slidenum">
              <a:rPr lang="en-IE" smtClean="0"/>
              <a:t>‹#›</a:t>
            </a:fld>
            <a:endParaRPr lang="en-IE"/>
          </a:p>
        </p:txBody>
      </p:sp>
    </p:spTree>
    <p:extLst>
      <p:ext uri="{BB962C8B-B14F-4D97-AF65-F5344CB8AC3E}">
        <p14:creationId xmlns:p14="http://schemas.microsoft.com/office/powerpoint/2010/main" val="41202226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uCn7VX6BPQ" TargetMode="External"/><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youtube.com/watch?v=qFTljLo1bK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apzXGEbZht0"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44283849_Connected_Corrections_and_Corrected_Connections_post-release_supervision_of_long-sentence_male_prisoners" TargetMode="External"/><Relationship Id="rId2" Type="http://schemas.openxmlformats.org/officeDocument/2006/relationships/hyperlink" Target="https://www.researchgate.net/publication/324531733_Daring_to_Ask_What_Happened_to_You_-_Why_Correctional_Systems_Must_Become_Trauma-Responsive"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boundless.com/management/textbooks/boundless-management-textbook/organizational-behavior-5/employee-needs-and-motivation-46/maslow-s-hierarchy-of-needs-171-7621/images/maslow-s-hierarchy-of-needs/"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inside.mountsinai.org/blog/road-to-resilience-episode-11-the-long-arm-of-childhood-trauma/"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hyperlink" Target="https://t.co/jBuOw2Adox" TargetMode="External"/><Relationship Id="rId2" Type="http://schemas.openxmlformats.org/officeDocument/2006/relationships/hyperlink" Target="mailto:ane.mulcahy@ul.ie"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hyperlink" Target="https://www.researchgate.net/publication/340309690_The_human_condition_we_are_all_on_a_quest_for_safety" TargetMode="External"/><Relationship Id="rId3" Type="http://schemas.openxmlformats.org/officeDocument/2006/relationships/hyperlink" Target="https://www.researchgate.net/publication/343713445_Submission_on_the_development_of_a_criminal_justice_strategy" TargetMode="External"/><Relationship Id="rId7" Type="http://schemas.openxmlformats.org/officeDocument/2006/relationships/hyperlink" Target="https://www.crimeandjustice.org.uk/sites/crimeandjustice.org.uk/files/PSJ%20245%20September%202019%20Journal.pdf" TargetMode="External"/><Relationship Id="rId2" Type="http://schemas.openxmlformats.org/officeDocument/2006/relationships/hyperlink" Target="https://data.oireachtas.ie/ie/oireachtas/committee/dail/32/joint_committee_on_justice_and_equality/reports/2018/2018-05-10_report-on-penal-reform-and-sentencing_en.pdf" TargetMode="External"/><Relationship Id="rId1" Type="http://schemas.openxmlformats.org/officeDocument/2006/relationships/slideLayout" Target="../slideLayouts/slideLayout2.xml"/><Relationship Id="rId6" Type="http://schemas.openxmlformats.org/officeDocument/2006/relationships/hyperlink" Target="https://www.researchgate.net/publication/344283849_Connected_Corrections_and_Corrected_Connections_post-release_supervision_of_long-sentence_male_prisoners" TargetMode="External"/><Relationship Id="rId11" Type="http://schemas.openxmlformats.org/officeDocument/2006/relationships/hyperlink" Target="https://www.youtube.com/watch?v=sLkiuy9GodY" TargetMode="External"/><Relationship Id="rId5" Type="http://schemas.openxmlformats.org/officeDocument/2006/relationships/hyperlink" Target="https://www.researchgate.net/publication/344569055_A_neurodevelopmentally-aware_trauma-responsive_approach_to_understanding_risk" TargetMode="External"/><Relationship Id="rId10" Type="http://schemas.openxmlformats.org/officeDocument/2006/relationships/hyperlink" Target="https://soundcloud.com/jane-mulcahy/law-and-justice-interview-with-dr-stephen-porges-the-science-of-safety?si=c42cd48eed6046ae84be68c8ab1169b1" TargetMode="External"/><Relationship Id="rId4" Type="http://schemas.openxmlformats.org/officeDocument/2006/relationships/hyperlink" Target="https://www.researchgate.net/publication/352464909_Re-storying_Offending_Behaviour_A_Normal_Response_to_an_Overdose_of_Trauma" TargetMode="External"/><Relationship Id="rId9" Type="http://schemas.openxmlformats.org/officeDocument/2006/relationships/hyperlink" Target="https://www.youtube.com/watch?v=cza9gkZwU8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_O60TYAIgC4"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421" y="126455"/>
            <a:ext cx="5869365" cy="6617196"/>
          </a:xfrm>
          <a:prstGeom prst="rect">
            <a:avLst/>
          </a:prstGeom>
          <a:noFill/>
        </p:spPr>
        <p:txBody>
          <a:bodyPr wrap="square" rtlCol="0">
            <a:spAutoFit/>
          </a:bodyPr>
          <a:lstStyle/>
          <a:p>
            <a:pPr lvl="0"/>
            <a:r>
              <a:rPr lang="en-GB" sz="4400" b="1" i="1" dirty="0">
                <a:solidFill>
                  <a:srgbClr val="00B0F0"/>
                </a:solidFill>
              </a:rPr>
              <a:t>The importance of nervous system awareness when working with people on Probation</a:t>
            </a:r>
          </a:p>
          <a:p>
            <a:pPr lvl="0"/>
            <a:endParaRPr lang="en-GB" b="1" dirty="0">
              <a:solidFill>
                <a:srgbClr val="FF0000"/>
              </a:solidFill>
            </a:endParaRPr>
          </a:p>
          <a:p>
            <a:pPr lvl="0"/>
            <a:endParaRPr lang="en-GB" b="1" dirty="0">
              <a:solidFill>
                <a:srgbClr val="FF0000"/>
              </a:solidFill>
            </a:endParaRPr>
          </a:p>
          <a:p>
            <a:r>
              <a:rPr lang="en-GB" sz="2800" b="1" dirty="0"/>
              <a:t>PBNI conference</a:t>
            </a:r>
          </a:p>
          <a:p>
            <a:r>
              <a:rPr lang="en-GB" sz="2800" b="1" dirty="0"/>
              <a:t>Belfast 28/03/23</a:t>
            </a:r>
          </a:p>
          <a:p>
            <a:endParaRPr lang="en-GB" sz="2800" b="1" dirty="0">
              <a:solidFill>
                <a:srgbClr val="FF0000"/>
              </a:solidFill>
            </a:endParaRPr>
          </a:p>
          <a:p>
            <a:r>
              <a:rPr lang="en-GB" sz="2800" b="1" dirty="0">
                <a:solidFill>
                  <a:srgbClr val="FF0000"/>
                </a:solidFill>
              </a:rPr>
              <a:t>Dr Jane Mulcahy</a:t>
            </a:r>
          </a:p>
          <a:p>
            <a:r>
              <a:rPr lang="en-GB" sz="2800" b="1" dirty="0">
                <a:solidFill>
                  <a:srgbClr val="FF0000"/>
                </a:solidFill>
              </a:rPr>
              <a:t>@janehmul </a:t>
            </a:r>
          </a:p>
          <a:p>
            <a:r>
              <a:rPr lang="en-GB" sz="2800" b="1" dirty="0">
                <a:solidFill>
                  <a:srgbClr val="FF0000"/>
                </a:solidFill>
              </a:rPr>
              <a:t>jane.mulcahy@ul.ie</a:t>
            </a:r>
          </a:p>
        </p:txBody>
      </p:sp>
      <p:pic>
        <p:nvPicPr>
          <p:cNvPr id="4" name="Picture 3"/>
          <p:cNvPicPr>
            <a:picLocks noChangeAspect="1"/>
          </p:cNvPicPr>
          <p:nvPr/>
        </p:nvPicPr>
        <p:blipFill>
          <a:blip r:embed="rId2"/>
          <a:stretch>
            <a:fillRect/>
          </a:stretch>
        </p:blipFill>
        <p:spPr>
          <a:xfrm>
            <a:off x="6046785" y="48475"/>
            <a:ext cx="6145215" cy="5970188"/>
          </a:xfrm>
          <a:prstGeom prst="rect">
            <a:avLst/>
          </a:prstGeom>
        </p:spPr>
      </p:pic>
      <p:pic>
        <p:nvPicPr>
          <p:cNvPr id="2" name="Picture 1">
            <a:extLst>
              <a:ext uri="{FF2B5EF4-FFF2-40B4-BE49-F238E27FC236}">
                <a16:creationId xmlns:a16="http://schemas.microsoft.com/office/drawing/2014/main" id="{36A942A0-2E11-7A96-4B2A-EBDB6A81368D}"/>
              </a:ext>
            </a:extLst>
          </p:cNvPr>
          <p:cNvPicPr>
            <a:picLocks noChangeAspect="1"/>
          </p:cNvPicPr>
          <p:nvPr/>
        </p:nvPicPr>
        <p:blipFill>
          <a:blip r:embed="rId3"/>
          <a:stretch>
            <a:fillRect/>
          </a:stretch>
        </p:blipFill>
        <p:spPr>
          <a:xfrm>
            <a:off x="3040554" y="3210636"/>
            <a:ext cx="2961564" cy="3039549"/>
          </a:xfrm>
          <a:prstGeom prst="rect">
            <a:avLst/>
          </a:prstGeom>
        </p:spPr>
      </p:pic>
      <p:sp>
        <p:nvSpPr>
          <p:cNvPr id="3" name="TextBox 2">
            <a:extLst>
              <a:ext uri="{FF2B5EF4-FFF2-40B4-BE49-F238E27FC236}">
                <a16:creationId xmlns:a16="http://schemas.microsoft.com/office/drawing/2014/main" id="{5E614B9F-ABC8-0945-79AB-0ED0D10C400D}"/>
              </a:ext>
            </a:extLst>
          </p:cNvPr>
          <p:cNvSpPr txBox="1"/>
          <p:nvPr/>
        </p:nvSpPr>
        <p:spPr>
          <a:xfrm>
            <a:off x="7506268" y="5927019"/>
            <a:ext cx="4926842" cy="646331"/>
          </a:xfrm>
          <a:prstGeom prst="rect">
            <a:avLst/>
          </a:prstGeom>
          <a:noFill/>
        </p:spPr>
        <p:txBody>
          <a:bodyPr wrap="square" rtlCol="0">
            <a:spAutoFit/>
          </a:bodyPr>
          <a:lstStyle/>
          <a:p>
            <a:endParaRPr lang="en-IE" i="1" dirty="0">
              <a:solidFill>
                <a:srgbClr val="00B050"/>
              </a:solidFill>
            </a:endParaRPr>
          </a:p>
          <a:p>
            <a:r>
              <a:rPr lang="en-IE" b="1" i="1" dirty="0">
                <a:solidFill>
                  <a:srgbClr val="00B050"/>
                </a:solidFill>
              </a:rPr>
              <a:t>Ubuntu: I am because we are</a:t>
            </a:r>
          </a:p>
        </p:txBody>
      </p:sp>
    </p:spTree>
    <p:extLst>
      <p:ext uri="{BB962C8B-B14F-4D97-AF65-F5344CB8AC3E}">
        <p14:creationId xmlns:p14="http://schemas.microsoft.com/office/powerpoint/2010/main" val="410442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29" y="365125"/>
            <a:ext cx="10720632" cy="876821"/>
          </a:xfrm>
        </p:spPr>
        <p:txBody>
          <a:bodyPr>
            <a:noAutofit/>
          </a:bodyPr>
          <a:lstStyle/>
          <a:p>
            <a:r>
              <a:rPr lang="en-IE" sz="4000" b="1" i="1" dirty="0">
                <a:solidFill>
                  <a:srgbClr val="FF0000"/>
                </a:solidFill>
              </a:rPr>
              <a:t>The human brain &amp; state dependent functioning (Perry)</a:t>
            </a:r>
          </a:p>
        </p:txBody>
      </p:sp>
      <p:pic>
        <p:nvPicPr>
          <p:cNvPr id="5" name="Picture 4"/>
          <p:cNvPicPr>
            <a:picLocks noChangeAspect="1"/>
          </p:cNvPicPr>
          <p:nvPr/>
        </p:nvPicPr>
        <p:blipFill>
          <a:blip r:embed="rId2"/>
          <a:stretch>
            <a:fillRect/>
          </a:stretch>
        </p:blipFill>
        <p:spPr>
          <a:xfrm>
            <a:off x="6584738" y="1138587"/>
            <a:ext cx="3824310" cy="2792568"/>
          </a:xfrm>
          <a:prstGeom prst="rect">
            <a:avLst/>
          </a:prstGeom>
        </p:spPr>
      </p:pic>
      <p:sp>
        <p:nvSpPr>
          <p:cNvPr id="6" name="Rectangle 5"/>
          <p:cNvSpPr/>
          <p:nvPr/>
        </p:nvSpPr>
        <p:spPr>
          <a:xfrm>
            <a:off x="546153" y="5491066"/>
            <a:ext cx="5030351" cy="2031325"/>
          </a:xfrm>
          <a:prstGeom prst="rect">
            <a:avLst/>
          </a:prstGeom>
        </p:spPr>
        <p:txBody>
          <a:bodyPr wrap="none">
            <a:spAutoFit/>
          </a:bodyPr>
          <a:lstStyle/>
          <a:p>
            <a:r>
              <a:rPr lang="en-IE" i="0" dirty="0" err="1">
                <a:solidFill>
                  <a:srgbClr val="0F0F0F"/>
                </a:solidFill>
                <a:effectLst/>
                <a:latin typeface="YouTube Sans"/>
              </a:rPr>
              <a:t>SevenSlideSeries</a:t>
            </a:r>
            <a:r>
              <a:rPr lang="en-IE" i="0" dirty="0">
                <a:solidFill>
                  <a:srgbClr val="0F0F0F"/>
                </a:solidFill>
                <a:effectLst/>
                <a:latin typeface="YouTube Sans"/>
              </a:rPr>
              <a:t>: State-dependent Functioning</a:t>
            </a:r>
          </a:p>
          <a:p>
            <a:r>
              <a:rPr lang="en-IE" dirty="0">
                <a:hlinkClick r:id="rId3"/>
              </a:rPr>
              <a:t>https://www.youtube.com/watch?v=1uCn7VX6BPQ</a:t>
            </a:r>
            <a:endParaRPr lang="en-IE" dirty="0"/>
          </a:p>
          <a:p>
            <a:endParaRPr lang="en-IE" dirty="0"/>
          </a:p>
          <a:p>
            <a:r>
              <a:rPr lang="en-IE" dirty="0"/>
              <a:t>Daniel Siegel Hand Model (2015) </a:t>
            </a:r>
          </a:p>
          <a:p>
            <a:r>
              <a:rPr lang="en-IE" dirty="0">
                <a:hlinkClick r:id="rId4"/>
              </a:rPr>
              <a:t>https://www.youtube.com/watch?v=qFTljLo1bK8</a:t>
            </a:r>
            <a:r>
              <a:rPr lang="en-IE" dirty="0"/>
              <a:t> </a:t>
            </a:r>
          </a:p>
          <a:p>
            <a:endParaRPr lang="en-IE" dirty="0"/>
          </a:p>
          <a:p>
            <a:endParaRPr lang="en-IE" dirty="0"/>
          </a:p>
        </p:txBody>
      </p:sp>
      <p:pic>
        <p:nvPicPr>
          <p:cNvPr id="8" name="Picture 7">
            <a:extLst>
              <a:ext uri="{FF2B5EF4-FFF2-40B4-BE49-F238E27FC236}">
                <a16:creationId xmlns:a16="http://schemas.microsoft.com/office/drawing/2014/main" id="{9FA9A40C-DA85-6E08-DD46-6AFE90B50816}"/>
              </a:ext>
            </a:extLst>
          </p:cNvPr>
          <p:cNvPicPr>
            <a:picLocks noChangeAspect="1"/>
          </p:cNvPicPr>
          <p:nvPr/>
        </p:nvPicPr>
        <p:blipFill>
          <a:blip r:embed="rId5"/>
          <a:stretch>
            <a:fillRect/>
          </a:stretch>
        </p:blipFill>
        <p:spPr>
          <a:xfrm>
            <a:off x="6189136" y="4510184"/>
            <a:ext cx="3614733" cy="2448017"/>
          </a:xfrm>
          <a:prstGeom prst="rect">
            <a:avLst/>
          </a:prstGeom>
        </p:spPr>
      </p:pic>
      <p:pic>
        <p:nvPicPr>
          <p:cNvPr id="9" name="Content Placeholder 4">
            <a:extLst>
              <a:ext uri="{FF2B5EF4-FFF2-40B4-BE49-F238E27FC236}">
                <a16:creationId xmlns:a16="http://schemas.microsoft.com/office/drawing/2014/main" id="{22752D55-7E73-0F44-B834-AAAE41F7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53" y="1690688"/>
            <a:ext cx="5061111" cy="3581400"/>
          </a:xfrm>
          <a:prstGeom prst="rect">
            <a:avLst/>
          </a:prstGeom>
        </p:spPr>
      </p:pic>
    </p:spTree>
    <p:extLst>
      <p:ext uri="{BB962C8B-B14F-4D97-AF65-F5344CB8AC3E}">
        <p14:creationId xmlns:p14="http://schemas.microsoft.com/office/powerpoint/2010/main" val="170558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600075"/>
            <a:ext cx="10861431" cy="1281111"/>
          </a:xfrm>
        </p:spPr>
        <p:txBody>
          <a:bodyPr>
            <a:normAutofit/>
          </a:bodyPr>
          <a:lstStyle/>
          <a:p>
            <a:br>
              <a:rPr lang="en-GB" b="1" i="1" dirty="0">
                <a:solidFill>
                  <a:srgbClr val="FF0000"/>
                </a:solidFill>
              </a:rPr>
            </a:br>
            <a:r>
              <a:rPr lang="en-GB" b="1" i="1" dirty="0">
                <a:solidFill>
                  <a:srgbClr val="FF0000"/>
                </a:solidFill>
              </a:rPr>
              <a:t>Neural pathways &amp; the autonomic nervous system</a:t>
            </a:r>
          </a:p>
        </p:txBody>
      </p:sp>
      <p:sp>
        <p:nvSpPr>
          <p:cNvPr id="3" name="Content Placeholder 2"/>
          <p:cNvSpPr>
            <a:spLocks noGrp="1"/>
          </p:cNvSpPr>
          <p:nvPr>
            <p:ph idx="1"/>
          </p:nvPr>
        </p:nvSpPr>
        <p:spPr>
          <a:xfrm>
            <a:off x="307975" y="681036"/>
            <a:ext cx="11723427" cy="6060959"/>
          </a:xfrm>
        </p:spPr>
        <p:txBody>
          <a:bodyPr>
            <a:normAutofit lnSpcReduction="10000"/>
          </a:bodyPr>
          <a:lstStyle/>
          <a:p>
            <a:r>
              <a:rPr lang="en-GB" dirty="0"/>
              <a:t>The nature of “interpersonal neurobiology “(Siegel, 2015) is that our brains develop (</a:t>
            </a:r>
            <a:r>
              <a:rPr lang="en-GB" i="1" dirty="0">
                <a:solidFill>
                  <a:srgbClr val="00B050"/>
                </a:solidFill>
              </a:rPr>
              <a:t>and change)</a:t>
            </a:r>
            <a:r>
              <a:rPr lang="en-GB" dirty="0">
                <a:solidFill>
                  <a:srgbClr val="00B050"/>
                </a:solidFill>
              </a:rPr>
              <a:t> </a:t>
            </a:r>
            <a:r>
              <a:rPr lang="en-GB" dirty="0"/>
              <a:t>in the context of experience &amp; relationships.</a:t>
            </a:r>
          </a:p>
          <a:p>
            <a:r>
              <a:rPr lang="en-GB" dirty="0"/>
              <a:t>Neural connections are “use dependent” – use them or lose them (Perry, 2017 edition). </a:t>
            </a:r>
            <a:r>
              <a:rPr lang="en-IE" dirty="0"/>
              <a:t>As far back as 1949, Donald Hebb, a Canadian neuropsychologist, had explained that neural pathways become stronger with repeated use. Hebb’s rule is usually summarised as “neurons that fire together wire together”.</a:t>
            </a:r>
            <a:endParaRPr lang="en-GB" dirty="0"/>
          </a:p>
          <a:p>
            <a:r>
              <a:rPr lang="en-GB" dirty="0"/>
              <a:t>If we become chronically stressed as babies because our care-givers are frightening, or because they ignore us due to severe depression or debilitating drug or alcohol use, we do not have the luxury of being playful or curious, keen to explore our environment. </a:t>
            </a:r>
            <a:endParaRPr lang="en-IE" dirty="0"/>
          </a:p>
          <a:p>
            <a:r>
              <a:rPr lang="en-GB" dirty="0"/>
              <a:t>Exposure to overwhelming stress in infancy means that the neurons we use and, therefore, </a:t>
            </a:r>
            <a:r>
              <a:rPr lang="en-GB" i="1" dirty="0"/>
              <a:t>wire together</a:t>
            </a:r>
            <a:r>
              <a:rPr lang="en-GB" dirty="0"/>
              <a:t> are those linked to our brain’s survival apparatus, not our prefrontal cortex. </a:t>
            </a:r>
          </a:p>
          <a:p>
            <a:r>
              <a:rPr lang="en-GB" dirty="0"/>
              <a:t>Fear causes the production of cortisol in children, which activates the autonomic nervous system (ANS), i.e. a </a:t>
            </a:r>
            <a:r>
              <a:rPr lang="en-GB" dirty="0">
                <a:solidFill>
                  <a:srgbClr val="FF0000"/>
                </a:solidFill>
              </a:rPr>
              <a:t>fawn/fight/flight/freeze or collapse/shutdown response</a:t>
            </a:r>
            <a:r>
              <a:rPr lang="en-GB" dirty="0"/>
              <a:t>. The development of normal neural pathways is stunted. </a:t>
            </a:r>
          </a:p>
          <a:p>
            <a:pPr marL="0" indent="0">
              <a:buNone/>
            </a:pPr>
            <a:endParaRPr lang="en-GB" dirty="0"/>
          </a:p>
          <a:p>
            <a:pPr marL="0" indent="0">
              <a:buNone/>
            </a:pPr>
            <a:endParaRPr lang="en-GB" dirty="0"/>
          </a:p>
          <a:p>
            <a:pPr marL="0" indent="0">
              <a:buNone/>
            </a:pPr>
            <a:endParaRPr lang="en-GB" dirty="0"/>
          </a:p>
          <a:p>
            <a:pPr marL="0" indent="0">
              <a:buNone/>
            </a:pPr>
            <a:r>
              <a:rPr lang="en-GB" dirty="0"/>
              <a:t>(</a:t>
            </a:r>
            <a:r>
              <a:rPr lang="en-GB" sz="2100" dirty="0"/>
              <a:t>See </a:t>
            </a:r>
            <a:r>
              <a:rPr lang="en-IE" sz="2100" dirty="0">
                <a:solidFill>
                  <a:srgbClr val="FF0000"/>
                </a:solidFill>
              </a:rPr>
              <a:t>Still Face Experiment: </a:t>
            </a:r>
            <a:r>
              <a:rPr lang="en-IE" sz="2100" dirty="0" err="1">
                <a:solidFill>
                  <a:srgbClr val="FF0000"/>
                </a:solidFill>
              </a:rPr>
              <a:t>Dr.</a:t>
            </a:r>
            <a:r>
              <a:rPr lang="en-IE" sz="2100" dirty="0">
                <a:solidFill>
                  <a:srgbClr val="FF0000"/>
                </a:solidFill>
              </a:rPr>
              <a:t> Edward </a:t>
            </a:r>
            <a:r>
              <a:rPr lang="en-IE" sz="2100" dirty="0" err="1">
                <a:solidFill>
                  <a:srgbClr val="FF0000"/>
                </a:solidFill>
              </a:rPr>
              <a:t>Tronick</a:t>
            </a:r>
            <a:r>
              <a:rPr lang="en-IE" sz="2100" dirty="0">
                <a:solidFill>
                  <a:srgbClr val="FF0000"/>
                </a:solidFill>
              </a:rPr>
              <a:t> </a:t>
            </a:r>
            <a:r>
              <a:rPr lang="en-IE" sz="2100" dirty="0"/>
              <a:t>available at </a:t>
            </a:r>
            <a:r>
              <a:rPr lang="en-IE" sz="2100" dirty="0">
                <a:hlinkClick r:id="rId2"/>
              </a:rPr>
              <a:t>https://www.youtube.com/watch?v=apzXGEbZht0</a:t>
            </a:r>
            <a:r>
              <a:rPr lang="en-IE" sz="2100" dirty="0"/>
              <a:t>) </a:t>
            </a:r>
          </a:p>
          <a:p>
            <a:pPr marL="0" indent="0">
              <a:buNone/>
            </a:pPr>
            <a:endParaRPr lang="en-GB" dirty="0"/>
          </a:p>
          <a:p>
            <a:pPr marL="0" indent="0">
              <a:buNone/>
            </a:pPr>
            <a:endParaRPr lang="en-GB" dirty="0"/>
          </a:p>
          <a:p>
            <a:endParaRPr lang="en-GB" dirty="0"/>
          </a:p>
        </p:txBody>
      </p:sp>
      <p:sp>
        <p:nvSpPr>
          <p:cNvPr id="6" name="AutoShape 4" descr="2018-08-27 11.02.5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picture containing text, person, indoor, screen&#10;&#10;Description automatically generated">
            <a:extLst>
              <a:ext uri="{FF2B5EF4-FFF2-40B4-BE49-F238E27FC236}">
                <a16:creationId xmlns:a16="http://schemas.microsoft.com/office/drawing/2014/main" id="{2317B3F3-C1DD-FCB6-0AE2-5CE8C43B0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578" y="4675369"/>
            <a:ext cx="5185012" cy="947142"/>
          </a:xfrm>
          <a:prstGeom prst="rect">
            <a:avLst/>
          </a:prstGeom>
        </p:spPr>
      </p:pic>
    </p:spTree>
    <p:extLst>
      <p:ext uri="{BB962C8B-B14F-4D97-AF65-F5344CB8AC3E}">
        <p14:creationId xmlns:p14="http://schemas.microsoft.com/office/powerpoint/2010/main" val="77783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3" y="238539"/>
            <a:ext cx="11018520" cy="1434415"/>
          </a:xfrm>
        </p:spPr>
        <p:txBody>
          <a:bodyPr anchor="b">
            <a:normAutofit/>
          </a:bodyPr>
          <a:lstStyle/>
          <a:p>
            <a:r>
              <a:rPr lang="en-IE" sz="4600" b="1" i="1" dirty="0">
                <a:solidFill>
                  <a:srgbClr val="FF0000"/>
                </a:solidFill>
              </a:rPr>
              <a:t>Frightened/frightening caregiving, absence of nurturant care &amp; drug-related thefts</a:t>
            </a:r>
          </a:p>
        </p:txBody>
      </p:sp>
      <p:sp>
        <p:nvSpPr>
          <p:cNvPr id="3" name="Content Placeholder 2"/>
          <p:cNvSpPr>
            <a:spLocks noGrp="1"/>
          </p:cNvSpPr>
          <p:nvPr>
            <p:ph idx="1"/>
          </p:nvPr>
        </p:nvSpPr>
        <p:spPr>
          <a:xfrm>
            <a:off x="572493" y="1948069"/>
            <a:ext cx="6713552" cy="4518849"/>
          </a:xfrm>
        </p:spPr>
        <p:txBody>
          <a:bodyPr anchor="t">
            <a:normAutofit/>
          </a:bodyPr>
          <a:lstStyle/>
          <a:p>
            <a:pPr marL="0" indent="0">
              <a:buNone/>
            </a:pPr>
            <a:r>
              <a:rPr lang="en-IE" sz="1800" dirty="0"/>
              <a:t>CATHAL* – I was in an’ out of care homes. I come from a dysfunctional family. I weren’t given a fair life, to be honest wit’ </a:t>
            </a:r>
            <a:r>
              <a:rPr lang="en-IE" sz="1800" dirty="0" err="1"/>
              <a:t>ya</a:t>
            </a:r>
            <a:r>
              <a:rPr lang="en-IE" sz="1800" dirty="0"/>
              <a:t>. </a:t>
            </a:r>
            <a:r>
              <a:rPr lang="en-IE" sz="1800" dirty="0" err="1"/>
              <a:t>Djunno</a:t>
            </a:r>
            <a:r>
              <a:rPr lang="en-IE" sz="1800" dirty="0"/>
              <a:t>? </a:t>
            </a:r>
          </a:p>
          <a:p>
            <a:pPr marL="0" indent="0">
              <a:buNone/>
            </a:pPr>
            <a:r>
              <a:rPr lang="en-IE" sz="1800" dirty="0"/>
              <a:t>JM – Yeah. And did you leave school early? </a:t>
            </a:r>
          </a:p>
          <a:p>
            <a:pPr marL="0" indent="0">
              <a:buNone/>
            </a:pPr>
            <a:r>
              <a:rPr lang="en-IE" sz="1800" dirty="0"/>
              <a:t>CATHAL – (high pitched) Yeah. I did leave school early. </a:t>
            </a:r>
            <a:r>
              <a:rPr lang="en-IE" sz="1800" dirty="0" err="1"/>
              <a:t>Djunno</a:t>
            </a:r>
            <a:r>
              <a:rPr lang="en-IE" sz="1800" dirty="0"/>
              <a:t>? Weren’t given a fair life, like. </a:t>
            </a:r>
            <a:r>
              <a:rPr lang="en-IE" sz="1800" dirty="0" err="1"/>
              <a:t>Djunno</a:t>
            </a:r>
            <a:r>
              <a:rPr lang="en-IE" sz="1800" dirty="0"/>
              <a:t> what I mean? </a:t>
            </a:r>
          </a:p>
          <a:p>
            <a:pPr marL="0" indent="0">
              <a:buNone/>
            </a:pPr>
            <a:r>
              <a:rPr lang="en-IE" sz="1800" dirty="0"/>
              <a:t>JM – And so would you think – like when you’ve done the addiction counselling and stuff, why do you think you’ve taken drugs? </a:t>
            </a:r>
          </a:p>
          <a:p>
            <a:pPr marL="0" indent="0">
              <a:buNone/>
            </a:pPr>
            <a:r>
              <a:rPr lang="en-IE" sz="1800" dirty="0"/>
              <a:t>CATHAL – (high pitched) For </a:t>
            </a:r>
            <a:r>
              <a:rPr lang="en-IE" sz="1800" dirty="0" err="1"/>
              <a:t>wha</a:t>
            </a:r>
            <a:r>
              <a:rPr lang="en-IE" sz="1800" dirty="0"/>
              <a:t>’ I was </a:t>
            </a:r>
            <a:r>
              <a:rPr lang="en-IE" sz="1800" dirty="0" err="1"/>
              <a:t>watchin</a:t>
            </a:r>
            <a:r>
              <a:rPr lang="en-IE" sz="1800" dirty="0"/>
              <a:t>’ at five years of age a’ home. </a:t>
            </a:r>
            <a:r>
              <a:rPr lang="en-IE" sz="1800" dirty="0" err="1"/>
              <a:t>Dat’s</a:t>
            </a:r>
            <a:r>
              <a:rPr lang="en-IE" sz="1800" dirty="0"/>
              <a:t> where it all started. (high pitched, soft) </a:t>
            </a:r>
            <a:r>
              <a:rPr lang="en-IE" sz="1800" dirty="0" err="1"/>
              <a:t>Watchin</a:t>
            </a:r>
            <a:r>
              <a:rPr lang="en-IE" sz="1800" dirty="0"/>
              <a:t>’ me </a:t>
            </a:r>
            <a:r>
              <a:rPr lang="en-IE" sz="1800" dirty="0" err="1"/>
              <a:t>mudder</a:t>
            </a:r>
            <a:r>
              <a:rPr lang="en-IE" sz="1800" dirty="0"/>
              <a:t> </a:t>
            </a:r>
            <a:r>
              <a:rPr lang="en-IE" sz="1800" dirty="0" err="1"/>
              <a:t>ge</a:t>
            </a:r>
            <a:r>
              <a:rPr lang="en-IE" sz="1800" dirty="0"/>
              <a:t>’ bate by me fa-der. </a:t>
            </a:r>
            <a:r>
              <a:rPr lang="en-IE" sz="1800" dirty="0" err="1"/>
              <a:t>Dat’s</a:t>
            </a:r>
            <a:r>
              <a:rPr lang="en-IE" sz="1800" dirty="0"/>
              <a:t> where. It all kicked off when I was a small little child wit’ nobody to hug me. (high pitched) I’m gone into all dis in treatment. (high pitched) I know who I am. I know </a:t>
            </a:r>
            <a:r>
              <a:rPr lang="en-IE" sz="1800" i="1" dirty="0"/>
              <a:t>why</a:t>
            </a:r>
            <a:r>
              <a:rPr lang="en-IE" sz="1800" dirty="0"/>
              <a:t> I am. […] I went back </a:t>
            </a:r>
            <a:r>
              <a:rPr lang="en-IE" sz="1800" dirty="0" err="1"/>
              <a:t>t’rough</a:t>
            </a:r>
            <a:r>
              <a:rPr lang="en-IE" sz="1800" dirty="0"/>
              <a:t> all dese years. I put it out in groups. I don’t hold in </a:t>
            </a:r>
            <a:r>
              <a:rPr lang="en-IE" sz="1800" dirty="0" err="1"/>
              <a:t>naught’n</a:t>
            </a:r>
            <a:r>
              <a:rPr lang="en-IE" sz="1800" dirty="0"/>
              <a:t> no more. (pre-release interview)</a:t>
            </a:r>
          </a:p>
          <a:p>
            <a:pPr marL="0" indent="0">
              <a:buNone/>
            </a:pPr>
            <a:r>
              <a:rPr lang="en-IE" sz="1800" dirty="0"/>
              <a:t>* Pseudonym meaning Strong in Battle</a:t>
            </a:r>
          </a:p>
        </p:txBody>
      </p:sp>
      <p:pic>
        <p:nvPicPr>
          <p:cNvPr id="4" name="Picture 3">
            <a:extLst>
              <a:ext uri="{FF2B5EF4-FFF2-40B4-BE49-F238E27FC236}">
                <a16:creationId xmlns:a16="http://schemas.microsoft.com/office/drawing/2014/main" id="{564A1DD2-BF20-CA2A-CFDA-3ED06715D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5" r="7863" b="1"/>
          <a:stretch/>
        </p:blipFill>
        <p:spPr>
          <a:xfrm>
            <a:off x="7675658" y="2093976"/>
            <a:ext cx="3941064" cy="4096512"/>
          </a:xfrm>
          <a:prstGeom prst="rect">
            <a:avLst/>
          </a:prstGeom>
        </p:spPr>
      </p:pic>
    </p:spTree>
    <p:extLst>
      <p:ext uri="{BB962C8B-B14F-4D97-AF65-F5344CB8AC3E}">
        <p14:creationId xmlns:p14="http://schemas.microsoft.com/office/powerpoint/2010/main" val="310324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4742" y="335666"/>
            <a:ext cx="8017683" cy="6030844"/>
          </a:xfrm>
        </p:spPr>
        <p:txBody>
          <a:bodyPr>
            <a:normAutofit lnSpcReduction="10000"/>
          </a:bodyPr>
          <a:lstStyle/>
          <a:p>
            <a:pPr marL="114300" indent="0">
              <a:lnSpc>
                <a:spcPct val="107000"/>
              </a:lnSpc>
              <a:spcAft>
                <a:spcPts val="800"/>
              </a:spcAft>
              <a:buNone/>
            </a:pPr>
            <a:r>
              <a:rPr lang="en-GB" b="1" dirty="0">
                <a:latin typeface="Calibri" panose="020F0502020204030204" pitchFamily="34" charset="0"/>
                <a:ea typeface="Calibri" panose="020F0502020204030204" pitchFamily="34" charset="0"/>
                <a:cs typeface="Helvetica" panose="020B0604020202020204" pitchFamily="34" charset="0"/>
              </a:rPr>
              <a:t>“The healthy, normal, fortunate adult in our culture is largely satisfied in his safety needs. The peaceful, smoothly running, 'good' society ordinarily makes its members feel safe enough from wild animals, extremes of temperature, criminals, assault and murder, tyranny, etc. Therefore, in a very real sense, he no longer has any safety needs as active motivators. Just as a sated man no longer feels hungry, </a:t>
            </a:r>
            <a:r>
              <a:rPr lang="en-GB" b="1" dirty="0">
                <a:solidFill>
                  <a:srgbClr val="FF0000"/>
                </a:solidFill>
                <a:latin typeface="Calibri" panose="020F0502020204030204" pitchFamily="34" charset="0"/>
                <a:ea typeface="Calibri" panose="020F0502020204030204" pitchFamily="34" charset="0"/>
                <a:cs typeface="Helvetica" panose="020B0604020202020204" pitchFamily="34" charset="0"/>
              </a:rPr>
              <a:t>a safe man no longer feels endangered</a:t>
            </a:r>
            <a:r>
              <a:rPr lang="en-GB" b="1" dirty="0">
                <a:latin typeface="Calibri" panose="020F0502020204030204" pitchFamily="34" charset="0"/>
                <a:ea typeface="Calibri" panose="020F0502020204030204" pitchFamily="34" charset="0"/>
                <a:cs typeface="Helvetica" panose="020B0604020202020204" pitchFamily="34" charset="0"/>
              </a:rPr>
              <a:t>. </a:t>
            </a:r>
            <a:r>
              <a:rPr lang="en-GB" b="1" dirty="0">
                <a:solidFill>
                  <a:srgbClr val="FF0000"/>
                </a:solidFill>
                <a:latin typeface="Calibri" panose="020F0502020204030204" pitchFamily="34" charset="0"/>
                <a:ea typeface="Calibri" panose="020F0502020204030204" pitchFamily="34" charset="0"/>
                <a:cs typeface="Helvetica" panose="020B0604020202020204" pitchFamily="34" charset="0"/>
              </a:rPr>
              <a:t>If we wish to see these needs directly and clearly we must turn to neurotic or near-neurotic individuals, and to the economic and social underdogs</a:t>
            </a:r>
            <a:r>
              <a:rPr lang="en-GB" b="1" dirty="0">
                <a:latin typeface="Calibri" panose="020F0502020204030204" pitchFamily="34" charset="0"/>
                <a:ea typeface="Calibri" panose="020F0502020204030204" pitchFamily="34" charset="0"/>
                <a:cs typeface="Helvetica" panose="020B0604020202020204" pitchFamily="34" charset="0"/>
              </a:rPr>
              <a:t>.”  </a:t>
            </a:r>
            <a:r>
              <a:rPr lang="en-GB" b="1" i="1" dirty="0">
                <a:latin typeface="Calibri" panose="020F0502020204030204" pitchFamily="34" charset="0"/>
                <a:ea typeface="Calibri" panose="020F0502020204030204" pitchFamily="34" charset="0"/>
                <a:cs typeface="Helvetica" panose="020B0604020202020204" pitchFamily="34" charset="0"/>
              </a:rPr>
              <a:t>A.H. Maslow</a:t>
            </a:r>
          </a:p>
          <a:p>
            <a:pPr marL="457200">
              <a:lnSpc>
                <a:spcPct val="107000"/>
              </a:lnSpc>
              <a:spcAft>
                <a:spcPts val="800"/>
              </a:spcAft>
            </a:pPr>
            <a:endParaRPr lang="en-GB" sz="1400" i="1" dirty="0">
              <a:solidFill>
                <a:srgbClr val="000000"/>
              </a:solidFill>
              <a:latin typeface="Calibri" panose="020F0502020204030204" pitchFamily="34" charset="0"/>
              <a:ea typeface="Calibri" panose="020F0502020204030204" pitchFamily="34" charset="0"/>
              <a:cs typeface="Helvetica" panose="020B0604020202020204" pitchFamily="34" charset="0"/>
            </a:endParaRPr>
          </a:p>
        </p:txBody>
      </p:sp>
      <p:pic>
        <p:nvPicPr>
          <p:cNvPr id="2" name="Picture 1"/>
          <p:cNvPicPr>
            <a:picLocks noChangeAspect="1"/>
          </p:cNvPicPr>
          <p:nvPr/>
        </p:nvPicPr>
        <p:blipFill>
          <a:blip r:embed="rId2"/>
          <a:stretch>
            <a:fillRect/>
          </a:stretch>
        </p:blipFill>
        <p:spPr>
          <a:xfrm>
            <a:off x="8838909" y="4968076"/>
            <a:ext cx="3353091" cy="1889924"/>
          </a:xfrm>
          <a:prstGeom prst="rect">
            <a:avLst/>
          </a:prstGeom>
        </p:spPr>
      </p:pic>
    </p:spTree>
    <p:extLst>
      <p:ext uri="{BB962C8B-B14F-4D97-AF65-F5344CB8AC3E}">
        <p14:creationId xmlns:p14="http://schemas.microsoft.com/office/powerpoint/2010/main" val="3122593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6" y="63052"/>
            <a:ext cx="11026254" cy="1492796"/>
          </a:xfrm>
        </p:spPr>
        <p:txBody>
          <a:bodyPr>
            <a:noAutofit/>
          </a:bodyPr>
          <a:lstStyle/>
          <a:p>
            <a:r>
              <a:rPr lang="en-GB" sz="2800" b="1" i="1" dirty="0">
                <a:solidFill>
                  <a:srgbClr val="FF0000"/>
                </a:solidFill>
              </a:rPr>
              <a:t>Daring to Ask “What Happened to You?” - Why Correctional Systems Must Become Trauma-Responsive (2018)</a:t>
            </a:r>
            <a:br>
              <a:rPr lang="en-GB" sz="2800" b="1" i="1" dirty="0">
                <a:solidFill>
                  <a:srgbClr val="FF0000"/>
                </a:solidFill>
              </a:rPr>
            </a:br>
            <a:r>
              <a:rPr lang="en-GB" sz="1200" dirty="0">
                <a:hlinkClick r:id="rId2"/>
              </a:rPr>
              <a:t>https://www.researchgate.net/publication/324531733_Daring_to_Ask_What_Happened_to_You_-_Why_Correctional_Systems_Must_Become_Trauma-Responsive</a:t>
            </a:r>
            <a:endParaRPr lang="en-GB" sz="1200" b="1" dirty="0">
              <a:solidFill>
                <a:srgbClr val="FF0000"/>
              </a:solidFill>
            </a:endParaRPr>
          </a:p>
        </p:txBody>
      </p:sp>
      <p:sp>
        <p:nvSpPr>
          <p:cNvPr id="3" name="Content Placeholder 2"/>
          <p:cNvSpPr>
            <a:spLocks noGrp="1"/>
          </p:cNvSpPr>
          <p:nvPr>
            <p:ph idx="1"/>
          </p:nvPr>
        </p:nvSpPr>
        <p:spPr>
          <a:xfrm>
            <a:off x="473075" y="1569156"/>
            <a:ext cx="10880725" cy="5090951"/>
          </a:xfrm>
        </p:spPr>
        <p:txBody>
          <a:bodyPr>
            <a:normAutofit fontScale="77500" lnSpcReduction="20000"/>
          </a:bodyPr>
          <a:lstStyle/>
          <a:p>
            <a:pPr marL="0" indent="0">
              <a:buNone/>
            </a:pPr>
            <a:r>
              <a:rPr lang="en-GB" dirty="0"/>
              <a:t>“The focus of prison-based services, Probation and community-based organisations involved in prisoner aftercare should be redirected towards trauma-responsive practice in order to assist unrecovered trauma survivors with offending behaviour to make better sense of themselves and their multiplicity of personal struggles. </a:t>
            </a:r>
            <a:r>
              <a:rPr lang="en-GB" dirty="0">
                <a:solidFill>
                  <a:srgbClr val="FF0000"/>
                </a:solidFill>
              </a:rPr>
              <a:t>Offending behaviour is a </a:t>
            </a:r>
            <a:r>
              <a:rPr lang="en-GB" i="1" dirty="0">
                <a:solidFill>
                  <a:srgbClr val="FF0000"/>
                </a:solidFill>
              </a:rPr>
              <a:t>symptom </a:t>
            </a:r>
            <a:r>
              <a:rPr lang="en-GB" dirty="0">
                <a:solidFill>
                  <a:srgbClr val="FF0000"/>
                </a:solidFill>
              </a:rPr>
              <a:t>of trauma</a:t>
            </a:r>
            <a:r>
              <a:rPr lang="en-GB" dirty="0"/>
              <a:t>, </a:t>
            </a:r>
            <a:r>
              <a:rPr lang="en-GB" dirty="0">
                <a:solidFill>
                  <a:srgbClr val="FF0000"/>
                </a:solidFill>
              </a:rPr>
              <a:t>like addiction, psychosocial disability (mental illness), homelessness, &amp; suicide</a:t>
            </a:r>
            <a:r>
              <a:rPr lang="en-GB" dirty="0"/>
              <a:t>.</a:t>
            </a:r>
          </a:p>
          <a:p>
            <a:pPr marL="0" indent="0">
              <a:buNone/>
            </a:pPr>
            <a:r>
              <a:rPr lang="en-GB" dirty="0"/>
              <a:t>Criminality and the consequent loss of liberty may, for many prisoners, be a minor aspect of their personal adversity stories. Offenders tend to come from communities where ACEs are all around them; in their homes, on their streets, in their schools, doctor’s surgeries and emergency rooms. If prisons and probation become trauma-responsive and help people to understand their childhood adversity and its enduring magnitude, they will be more likely to buy into participation in both personal development and offending behaviour interventions.” </a:t>
            </a:r>
          </a:p>
          <a:p>
            <a:pPr marL="0" indent="0">
              <a:buNone/>
            </a:pPr>
            <a:r>
              <a:rPr lang="en-GB" dirty="0">
                <a:solidFill>
                  <a:srgbClr val="FF0000"/>
                </a:solidFill>
              </a:rPr>
              <a:t>Healing begins with safety and is about relationships. </a:t>
            </a:r>
          </a:p>
          <a:p>
            <a:pPr marL="0" indent="0">
              <a:buNone/>
            </a:pPr>
            <a:r>
              <a:rPr lang="en-GB" dirty="0">
                <a:solidFill>
                  <a:srgbClr val="FF0000"/>
                </a:solidFill>
              </a:rPr>
              <a:t>For those working with “unrecovered trauma survivors” (Whitfield, 1998), such as people on Probation, the impact you have on the person before you is considerable: “You are your own best tool”. (</a:t>
            </a:r>
            <a:r>
              <a:rPr lang="en-GB" b="1" dirty="0">
                <a:solidFill>
                  <a:srgbClr val="FF0000"/>
                </a:solidFill>
              </a:rPr>
              <a:t>However, you may also be your own worst enemy!</a:t>
            </a:r>
            <a:r>
              <a:rPr lang="en-GB" dirty="0">
                <a:solidFill>
                  <a:srgbClr val="FF0000"/>
                </a:solidFill>
              </a:rPr>
              <a:t>)</a:t>
            </a:r>
          </a:p>
          <a:p>
            <a:pPr marL="0" indent="0">
              <a:buNone/>
            </a:pPr>
            <a:r>
              <a:rPr lang="en-IE" dirty="0">
                <a:hlinkClick r:id="rId3"/>
              </a:rPr>
              <a:t>Connected Corrections and Corrected Connections: post-release supervision of long-sentence male prisoners | Request PDF (researchgate.net)</a:t>
            </a:r>
            <a:r>
              <a:rPr lang="en-IE" dirty="0"/>
              <a:t> (PhD)</a:t>
            </a:r>
          </a:p>
          <a:p>
            <a:pPr marL="0" indent="0">
              <a:buNone/>
            </a:pPr>
            <a:endParaRPr lang="en-GB" dirty="0">
              <a:solidFill>
                <a:srgbClr val="FF0000"/>
              </a:solidFill>
            </a:endParaRPr>
          </a:p>
        </p:txBody>
      </p:sp>
      <p:pic>
        <p:nvPicPr>
          <p:cNvPr id="4" name="Picture Placeholder 4">
            <a:extLst>
              <a:ext uri="{FF2B5EF4-FFF2-40B4-BE49-F238E27FC236}">
                <a16:creationId xmlns:a16="http://schemas.microsoft.com/office/drawing/2014/main" id="{12840DC4-17EE-59C6-7331-4A74AE42FBFC}"/>
              </a:ext>
            </a:extLst>
          </p:cNvPr>
          <p:cNvPicPr>
            <a:picLocks noChangeAspect="1"/>
          </p:cNvPicPr>
          <p:nvPr/>
        </p:nvPicPr>
        <p:blipFill>
          <a:blip r:embed="rId4" cstate="print">
            <a:extLst>
              <a:ext uri="{28A0092B-C50C-407E-A947-70E740481C1C}">
                <a14:useLocalDpi xmlns:a14="http://schemas.microsoft.com/office/drawing/2010/main" val="0"/>
              </a:ext>
            </a:extLst>
          </a:blip>
          <a:srcRect t="10418" b="10418"/>
          <a:stretch>
            <a:fillRect/>
          </a:stretch>
        </p:blipFill>
        <p:spPr>
          <a:xfrm>
            <a:off x="10822674" y="463054"/>
            <a:ext cx="1260143" cy="933198"/>
          </a:xfrm>
          <a:prstGeom prst="rect">
            <a:avLst/>
          </a:prstGeom>
        </p:spPr>
      </p:pic>
    </p:spTree>
    <p:extLst>
      <p:ext uri="{BB962C8B-B14F-4D97-AF65-F5344CB8AC3E}">
        <p14:creationId xmlns:p14="http://schemas.microsoft.com/office/powerpoint/2010/main" val="294084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42" y="-464024"/>
            <a:ext cx="11177515" cy="2167094"/>
          </a:xfrm>
        </p:spPr>
        <p:txBody>
          <a:bodyPr>
            <a:normAutofit/>
          </a:bodyPr>
          <a:lstStyle/>
          <a:p>
            <a:r>
              <a:rPr lang="en-GB" b="1" i="1" dirty="0">
                <a:solidFill>
                  <a:srgbClr val="FF0000"/>
                </a:solidFill>
              </a:rPr>
              <a:t>		</a:t>
            </a:r>
            <a:br>
              <a:rPr lang="en-GB" b="1" i="1" dirty="0">
                <a:solidFill>
                  <a:srgbClr val="FF0000"/>
                </a:solidFill>
              </a:rPr>
            </a:br>
            <a:r>
              <a:rPr lang="en-GB" b="1" i="1" dirty="0">
                <a:solidFill>
                  <a:srgbClr val="FF0000"/>
                </a:solidFill>
              </a:rPr>
              <a:t>It’s not all just about the individual or family context!</a:t>
            </a:r>
          </a:p>
        </p:txBody>
      </p:sp>
      <p:pic>
        <p:nvPicPr>
          <p:cNvPr id="4" name="Picture 2" descr="https://figures.boundless-cdn.com/29841/large/Maslow's_hierarchy_of_needs.pn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9558" y="2060811"/>
            <a:ext cx="4312693" cy="3261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9558" y="5680367"/>
            <a:ext cx="8979374" cy="923330"/>
          </a:xfrm>
          <a:prstGeom prst="rect">
            <a:avLst/>
          </a:prstGeom>
          <a:noFill/>
        </p:spPr>
        <p:txBody>
          <a:bodyPr wrap="square" rtlCol="0">
            <a:spAutoFit/>
          </a:bodyPr>
          <a:lstStyle/>
          <a:p>
            <a:endParaRPr lang="en-GB" b="1" dirty="0">
              <a:solidFill>
                <a:prstClr val="black"/>
              </a:solidFill>
            </a:endParaRPr>
          </a:p>
          <a:p>
            <a:endParaRPr lang="en-GB" b="1" dirty="0">
              <a:solidFill>
                <a:prstClr val="black"/>
              </a:solidFill>
            </a:endParaRPr>
          </a:p>
          <a:p>
            <a:r>
              <a:rPr lang="en-GB" b="1" dirty="0">
                <a:solidFill>
                  <a:prstClr val="black"/>
                </a:solidFill>
              </a:rPr>
              <a:t>Historical trauma linked to colonisation and “The Troubles”</a:t>
            </a:r>
          </a:p>
        </p:txBody>
      </p:sp>
      <p:pic>
        <p:nvPicPr>
          <p:cNvPr id="6" name="Picture 5"/>
          <p:cNvPicPr>
            <a:picLocks noChangeAspect="1"/>
          </p:cNvPicPr>
          <p:nvPr/>
        </p:nvPicPr>
        <p:blipFill>
          <a:blip r:embed="rId4"/>
          <a:stretch>
            <a:fillRect/>
          </a:stretch>
        </p:blipFill>
        <p:spPr>
          <a:xfrm>
            <a:off x="5237036" y="1173708"/>
            <a:ext cx="6645616" cy="4831307"/>
          </a:xfrm>
          <a:prstGeom prst="rect">
            <a:avLst/>
          </a:prstGeom>
        </p:spPr>
      </p:pic>
    </p:spTree>
    <p:extLst>
      <p:ext uri="{BB962C8B-B14F-4D97-AF65-F5344CB8AC3E}">
        <p14:creationId xmlns:p14="http://schemas.microsoft.com/office/powerpoint/2010/main" val="385106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EDD7AA-557D-DDF4-75B8-14452B415E7D}"/>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0" i="0">
                <a:effectLst/>
              </a:rPr>
              <a:t>Rides At The Door M, Shaw S. The Other Side of the ACEs Pyramid: A Healing Framework for Indigenous Communities. Int J Environ Res Public Health. 2023 Feb 25;20(5):4108. doi: 10.3390/ijerph20054108. PMID: 36901119; PMCID: PMC10001615.</a:t>
            </a:r>
            <a:endParaRPr lang="en-US" sz="2200"/>
          </a:p>
        </p:txBody>
      </p:sp>
      <p:pic>
        <p:nvPicPr>
          <p:cNvPr id="7" name="Content Placeholder 6" descr="Diagram&#10;&#10;Description automatically generated">
            <a:extLst>
              <a:ext uri="{FF2B5EF4-FFF2-40B4-BE49-F238E27FC236}">
                <a16:creationId xmlns:a16="http://schemas.microsoft.com/office/drawing/2014/main" id="{B8F383C1-937D-A157-5C0F-E344F674FF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6011" y="640080"/>
            <a:ext cx="6720290" cy="5577840"/>
          </a:xfrm>
          <a:prstGeom prst="rect">
            <a:avLst/>
          </a:prstGeom>
        </p:spPr>
      </p:pic>
    </p:spTree>
    <p:extLst>
      <p:ext uri="{BB962C8B-B14F-4D97-AF65-F5344CB8AC3E}">
        <p14:creationId xmlns:p14="http://schemas.microsoft.com/office/powerpoint/2010/main" val="263067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00" y="114301"/>
            <a:ext cx="11595874" cy="1277746"/>
          </a:xfrm>
        </p:spPr>
        <p:txBody>
          <a:bodyPr>
            <a:noAutofit/>
          </a:bodyPr>
          <a:lstStyle/>
          <a:p>
            <a:r>
              <a:rPr lang="en-GB" sz="3200" b="1" i="1" dirty="0">
                <a:solidFill>
                  <a:srgbClr val="FF0000"/>
                </a:solidFill>
              </a:rPr>
              <a:t>The impact of accumulating stressors (with no co-regulation) = </a:t>
            </a:r>
            <a:br>
              <a:rPr lang="en-GB" sz="3200" b="1" i="1" dirty="0">
                <a:solidFill>
                  <a:srgbClr val="FF0000"/>
                </a:solidFill>
              </a:rPr>
            </a:br>
            <a:r>
              <a:rPr lang="en-GB" sz="3200" b="1" i="1" dirty="0">
                <a:solidFill>
                  <a:srgbClr val="FF0000"/>
                </a:solidFill>
              </a:rPr>
              <a:t>“a nervous system in a chronic state of defence” Porges</a:t>
            </a:r>
          </a:p>
        </p:txBody>
      </p:sp>
      <p:sp>
        <p:nvSpPr>
          <p:cNvPr id="3" name="Rectangle 2"/>
          <p:cNvSpPr/>
          <p:nvPr/>
        </p:nvSpPr>
        <p:spPr>
          <a:xfrm>
            <a:off x="422910" y="1690688"/>
            <a:ext cx="9709355" cy="4958665"/>
          </a:xfrm>
          <a:prstGeom prst="rect">
            <a:avLst/>
          </a:prstGeom>
        </p:spPr>
        <p:txBody>
          <a:bodyPr wrap="square">
            <a:spAutoFit/>
          </a:bodyPr>
          <a:lstStyle/>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33408" y="5929126"/>
            <a:ext cx="11725184" cy="904660"/>
          </a:xfrm>
          <a:prstGeom prst="rect">
            <a:avLst/>
          </a:prstGeom>
        </p:spPr>
      </p:pic>
      <p:pic>
        <p:nvPicPr>
          <p:cNvPr id="4" name="Picture 2" descr="https://beaconhouse.org.uk/wp-content/uploads/2019/09/Survival-Lo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994" y="1392048"/>
            <a:ext cx="4790308" cy="4577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D2A6C8-92E3-4D8F-9D8F-F773C00FB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00" y="1392048"/>
            <a:ext cx="5642458" cy="4721510"/>
          </a:xfrm>
          <a:prstGeom prst="rect">
            <a:avLst/>
          </a:prstGeom>
        </p:spPr>
      </p:pic>
    </p:spTree>
    <p:extLst>
      <p:ext uri="{BB962C8B-B14F-4D97-AF65-F5344CB8AC3E}">
        <p14:creationId xmlns:p14="http://schemas.microsoft.com/office/powerpoint/2010/main" val="3956515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i="1" dirty="0">
                <a:solidFill>
                  <a:srgbClr val="FF0000"/>
                </a:solidFill>
              </a:rPr>
              <a:t>Co-regulation, health &amp; social behaviour</a:t>
            </a:r>
          </a:p>
        </p:txBody>
      </p:sp>
      <p:sp>
        <p:nvSpPr>
          <p:cNvPr id="3" name="Content Placeholder 2"/>
          <p:cNvSpPr>
            <a:spLocks noGrp="1"/>
          </p:cNvSpPr>
          <p:nvPr>
            <p:ph idx="1"/>
          </p:nvPr>
        </p:nvSpPr>
        <p:spPr>
          <a:xfrm>
            <a:off x="838200" y="1476102"/>
            <a:ext cx="10515600" cy="5381897"/>
          </a:xfrm>
        </p:spPr>
        <p:txBody>
          <a:bodyPr>
            <a:normAutofit fontScale="92500" lnSpcReduction="20000"/>
          </a:bodyPr>
          <a:lstStyle/>
          <a:p>
            <a:r>
              <a:rPr lang="en-IE" dirty="0" err="1"/>
              <a:t>Porges</a:t>
            </a:r>
            <a:r>
              <a:rPr lang="en-IE" dirty="0"/>
              <a:t> describes the nervous system of social behaviour as “the nervous system of health, growth and restoration.” </a:t>
            </a:r>
          </a:p>
          <a:p>
            <a:r>
              <a:rPr lang="en-IE" dirty="0"/>
              <a:t>Our ability to regulate our physiological state is “built on a platform of successful co-regulation”.</a:t>
            </a:r>
          </a:p>
          <a:p>
            <a:r>
              <a:rPr lang="en-IE" dirty="0"/>
              <a:t>Co-regulation is the ability to mutually (synchronously and reciprocally) regulate the physiological and behavioural state of another person. Co-regulation precedes emotional self-regulation in healthy child development. Thus, for optimal brain development and the ability to self-regulate, we must first co-regulate with our primary carer, via attachment. Human sociality starts at birth. </a:t>
            </a:r>
          </a:p>
          <a:p>
            <a:r>
              <a:rPr lang="en-IE" dirty="0"/>
              <a:t>An individual’s “felt sense” (Levine, 1997: 65) of safety, relational health, cortical functioning and capacity to be a productive member of society in adulthood begins with the quality of their preverbal attachment experiences. </a:t>
            </a:r>
          </a:p>
          <a:p>
            <a:pPr marL="0" indent="0">
              <a:buNone/>
            </a:pPr>
            <a:endParaRPr lang="en-IE" dirty="0"/>
          </a:p>
          <a:p>
            <a:r>
              <a:rPr lang="en-GB" sz="1900" dirty="0">
                <a:effectLst/>
                <a:ea typeface="Calibri" panose="020F0502020204030204" pitchFamily="34" charset="0"/>
                <a:cs typeface="Times New Roman" panose="02020603050405020304" pitchFamily="18" charset="0"/>
              </a:rPr>
              <a:t>See </a:t>
            </a:r>
            <a:r>
              <a:rPr lang="en-IE" sz="1900" b="0" i="0" dirty="0">
                <a:effectLst/>
              </a:rPr>
              <a:t>Ansbro, M. A qualitative examination of attachment-based concepts in probation supervision. </a:t>
            </a:r>
            <a:r>
              <a:rPr lang="en-IE" sz="1900" b="0" i="1" dirty="0">
                <a:effectLst/>
              </a:rPr>
              <a:t>Probation Journal</a:t>
            </a:r>
            <a:r>
              <a:rPr lang="en-IE" sz="1900" b="0" i="0" dirty="0">
                <a:effectLst/>
              </a:rPr>
              <a:t>, (2019) </a:t>
            </a:r>
            <a:r>
              <a:rPr lang="en-IE" sz="1900" b="0" i="1" dirty="0">
                <a:effectLst/>
              </a:rPr>
              <a:t>66</a:t>
            </a:r>
            <a:r>
              <a:rPr lang="en-IE" sz="1900" b="0" i="0" dirty="0">
                <a:effectLst/>
              </a:rPr>
              <a:t>(2), 181–200. </a:t>
            </a:r>
            <a:endParaRPr lang="en-IE" sz="1900" dirty="0"/>
          </a:p>
        </p:txBody>
      </p:sp>
    </p:spTree>
    <p:extLst>
      <p:ext uri="{BB962C8B-B14F-4D97-AF65-F5344CB8AC3E}">
        <p14:creationId xmlns:p14="http://schemas.microsoft.com/office/powerpoint/2010/main" val="418994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E520-9683-D2BB-9997-2678B2FE1358}"/>
              </a:ext>
            </a:extLst>
          </p:cNvPr>
          <p:cNvSpPr>
            <a:spLocks noGrp="1"/>
          </p:cNvSpPr>
          <p:nvPr>
            <p:ph type="title"/>
          </p:nvPr>
        </p:nvSpPr>
        <p:spPr>
          <a:xfrm>
            <a:off x="259307" y="0"/>
            <a:ext cx="11094494" cy="1310185"/>
          </a:xfrm>
        </p:spPr>
        <p:txBody>
          <a:bodyPr/>
          <a:lstStyle/>
          <a:p>
            <a:r>
              <a:rPr lang="en-IE" b="1" i="1" dirty="0">
                <a:solidFill>
                  <a:srgbClr val="FF0000"/>
                </a:solidFill>
              </a:rPr>
              <a:t>Traumatic re-enactment/repetition compulsion</a:t>
            </a:r>
          </a:p>
        </p:txBody>
      </p:sp>
      <p:sp>
        <p:nvSpPr>
          <p:cNvPr id="3" name="Content Placeholder 2">
            <a:extLst>
              <a:ext uri="{FF2B5EF4-FFF2-40B4-BE49-F238E27FC236}">
                <a16:creationId xmlns:a16="http://schemas.microsoft.com/office/drawing/2014/main" id="{16A1D7DA-7137-4293-4B5D-D72B4D4B7DC7}"/>
              </a:ext>
            </a:extLst>
          </p:cNvPr>
          <p:cNvSpPr>
            <a:spLocks noGrp="1"/>
          </p:cNvSpPr>
          <p:nvPr>
            <p:ph idx="1"/>
          </p:nvPr>
        </p:nvSpPr>
        <p:spPr>
          <a:xfrm>
            <a:off x="95534" y="1146412"/>
            <a:ext cx="7206018" cy="5711588"/>
          </a:xfrm>
        </p:spPr>
        <p:txBody>
          <a:bodyPr>
            <a:normAutofit fontScale="55000" lnSpcReduction="20000"/>
          </a:bodyPr>
          <a:lstStyle/>
          <a:p>
            <a:r>
              <a:rPr lang="en-GB" sz="3800" dirty="0">
                <a:latin typeface="Calibri" panose="020F0502020204030204" pitchFamily="34" charset="0"/>
                <a:ea typeface="Calibri" panose="020F0502020204030204" pitchFamily="34" charset="0"/>
                <a:cs typeface="Times New Roman" panose="02020603050405020304" pitchFamily="18" charset="0"/>
              </a:rPr>
              <a:t>T</a:t>
            </a:r>
            <a:r>
              <a:rPr lang="en-GB" sz="3800" dirty="0">
                <a:effectLst/>
                <a:latin typeface="Calibri" panose="020F0502020204030204" pitchFamily="34" charset="0"/>
                <a:ea typeface="Calibri" panose="020F0502020204030204" pitchFamily="34" charset="0"/>
                <a:cs typeface="Times New Roman" panose="02020603050405020304" pitchFamily="18" charset="0"/>
              </a:rPr>
              <a:t>raumatic re-enactment/repetition compulsion is a psychological phenomenon where people unwittingly repeat the past.  </a:t>
            </a:r>
          </a:p>
          <a:p>
            <a:r>
              <a:rPr lang="en-GB" sz="3800" dirty="0">
                <a:effectLst/>
                <a:latin typeface="Calibri" panose="020F0502020204030204" pitchFamily="34" charset="0"/>
                <a:ea typeface="Calibri" panose="020F0502020204030204" pitchFamily="34" charset="0"/>
                <a:cs typeface="Times New Roman" panose="02020603050405020304" pitchFamily="18" charset="0"/>
              </a:rPr>
              <a:t>In addition to causing problems in our intimate relationships and with our children when we become parents, our preverbal implicit, procedural memory, attachment style, experience of emotional neglect and trauma history may also present difficulties in our interactions with helping professionals.</a:t>
            </a:r>
          </a:p>
          <a:p>
            <a:r>
              <a:rPr lang="en-GB" sz="3800" dirty="0">
                <a:effectLst/>
                <a:latin typeface="Calibri" panose="020F0502020204030204" pitchFamily="34" charset="0"/>
                <a:ea typeface="Calibri" panose="020F0502020204030204" pitchFamily="34" charset="0"/>
                <a:cs typeface="Times New Roman" panose="02020603050405020304" pitchFamily="18" charset="0"/>
              </a:rPr>
              <a:t>Dr Sandy Bloom adopts a powerful theatre metaphor to explain the importance of refusal by authority figures and the social wider group to respond on cue to a person’s trauma scenario.</a:t>
            </a:r>
            <a:r>
              <a:rPr lang="en-GB" sz="38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GB" sz="3800" dirty="0">
                <a:latin typeface="Calibri" panose="020F0502020204030204" pitchFamily="34" charset="0"/>
                <a:ea typeface="Calibri" panose="020F0502020204030204" pitchFamily="34" charset="0"/>
                <a:cs typeface="Times New Roman" panose="02020603050405020304" pitchFamily="18" charset="0"/>
              </a:rPr>
              <a:t>(</a:t>
            </a:r>
            <a:r>
              <a:rPr lang="en-GB" sz="3800" i="1" dirty="0">
                <a:latin typeface="Calibri" panose="020F0502020204030204" pitchFamily="34" charset="0"/>
                <a:ea typeface="Calibri" panose="020F0502020204030204" pitchFamily="34" charset="0"/>
                <a:cs typeface="Times New Roman" panose="02020603050405020304" pitchFamily="18" charset="0"/>
              </a:rPr>
              <a:t>Creating Sanctuary</a:t>
            </a:r>
            <a:r>
              <a:rPr lang="en-GB" sz="3800" dirty="0">
                <a:latin typeface="Calibri" panose="020F0502020204030204" pitchFamily="34" charset="0"/>
                <a:ea typeface="Calibri" panose="020F0502020204030204" pitchFamily="34" charset="0"/>
                <a:cs typeface="Times New Roman" panose="02020603050405020304" pitchFamily="18" charset="0"/>
              </a:rPr>
              <a:t>: </a:t>
            </a:r>
            <a:r>
              <a:rPr lang="en-GB" sz="3800" i="1" dirty="0">
                <a:latin typeface="Calibri" panose="020F0502020204030204" pitchFamily="34" charset="0"/>
                <a:ea typeface="Calibri" panose="020F0502020204030204" pitchFamily="34" charset="0"/>
                <a:cs typeface="Times New Roman" panose="02020603050405020304" pitchFamily="18" charset="0"/>
              </a:rPr>
              <a:t>Toward the Evolution of Sane Societies</a:t>
            </a:r>
            <a:r>
              <a:rPr lang="en-GB" sz="3800" dirty="0">
                <a:latin typeface="Calibri" panose="020F0502020204030204" pitchFamily="34" charset="0"/>
                <a:ea typeface="Calibri" panose="020F0502020204030204" pitchFamily="34" charset="0"/>
                <a:cs typeface="Times New Roman" panose="02020603050405020304" pitchFamily="18" charset="0"/>
              </a:rPr>
              <a:t>, revised ed. (New York, Routledge, 2013) 263-264.</a:t>
            </a:r>
            <a:endParaRPr lang="en-IE" sz="3800" dirty="0">
              <a:latin typeface="Calibri" panose="020F0502020204030204" pitchFamily="34" charset="0"/>
              <a:ea typeface="Calibri" panose="020F0502020204030204" pitchFamily="34" charset="0"/>
              <a:cs typeface="Times New Roman" panose="02020603050405020304" pitchFamily="18" charset="0"/>
            </a:endParaRPr>
          </a:p>
          <a:p>
            <a:r>
              <a:rPr lang="en-GB" sz="3800" dirty="0">
                <a:effectLst/>
                <a:latin typeface="Calibri" panose="020F0502020204030204" pitchFamily="34" charset="0"/>
                <a:ea typeface="Calibri" panose="020F0502020204030204" pitchFamily="34" charset="0"/>
                <a:cs typeface="Times New Roman" panose="02020603050405020304" pitchFamily="18" charset="0"/>
              </a:rPr>
              <a:t> “Traumatic re-enactment is like a traditional piece of theatre where the cast perform the same lines, the same way night after night, with no deviation from the script, no changes to the movements on stage and the same exact ending.  Improvisation, by contrast, is more vital and organic. There is no fixed, pre-determined ending or desired outcome. Improvisation requires performers to think on their feet and be open to possibilities, receptive to giving and receiving with spontaneity.” (Mulcahy, 2019:100)</a:t>
            </a:r>
            <a:endParaRPr lang="en-IE" dirty="0"/>
          </a:p>
        </p:txBody>
      </p:sp>
      <p:pic>
        <p:nvPicPr>
          <p:cNvPr id="1026" name="Picture 2" descr="Image result for Image of theatre">
            <a:extLst>
              <a:ext uri="{FF2B5EF4-FFF2-40B4-BE49-F238E27FC236}">
                <a16:creationId xmlns:a16="http://schemas.microsoft.com/office/drawing/2014/main" id="{BD2E727B-26DF-BE30-8A3C-247947514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7040" y="1433016"/>
            <a:ext cx="4326469" cy="421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03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F1F6-1CC0-47DE-8DB0-183F34D7FAF3}"/>
              </a:ext>
            </a:extLst>
          </p:cNvPr>
          <p:cNvSpPr>
            <a:spLocks noGrp="1"/>
          </p:cNvSpPr>
          <p:nvPr>
            <p:ph type="title"/>
          </p:nvPr>
        </p:nvSpPr>
        <p:spPr>
          <a:xfrm>
            <a:off x="198651" y="33530"/>
            <a:ext cx="7336005" cy="1286569"/>
          </a:xfrm>
        </p:spPr>
        <p:txBody>
          <a:bodyPr anchor="b">
            <a:normAutofit/>
          </a:bodyPr>
          <a:lstStyle/>
          <a:p>
            <a:r>
              <a:rPr lang="en-IE" sz="6600" b="1" i="1" dirty="0">
                <a:solidFill>
                  <a:srgbClr val="FF0000"/>
                </a:solidFill>
              </a:rPr>
              <a:t>      Who am I?</a:t>
            </a:r>
          </a:p>
        </p:txBody>
      </p:sp>
      <p:sp>
        <p:nvSpPr>
          <p:cNvPr id="3" name="Content Placeholder 2">
            <a:extLst>
              <a:ext uri="{FF2B5EF4-FFF2-40B4-BE49-F238E27FC236}">
                <a16:creationId xmlns:a16="http://schemas.microsoft.com/office/drawing/2014/main" id="{DF914BED-30CA-4C15-97A6-F50D9742F571}"/>
              </a:ext>
            </a:extLst>
          </p:cNvPr>
          <p:cNvSpPr>
            <a:spLocks noGrp="1"/>
          </p:cNvSpPr>
          <p:nvPr>
            <p:ph idx="1"/>
          </p:nvPr>
        </p:nvSpPr>
        <p:spPr>
          <a:xfrm>
            <a:off x="300251" y="1320099"/>
            <a:ext cx="7234405" cy="5519613"/>
          </a:xfrm>
        </p:spPr>
        <p:txBody>
          <a:bodyPr>
            <a:noAutofit/>
          </a:bodyPr>
          <a:lstStyle/>
          <a:p>
            <a:r>
              <a:rPr lang="en-IE" sz="2000" dirty="0"/>
              <a:t>A mom of two beautiful, smart, funny, frustrating children</a:t>
            </a:r>
          </a:p>
          <a:p>
            <a:r>
              <a:rPr lang="en-IE" sz="2000" dirty="0"/>
              <a:t>A wife</a:t>
            </a:r>
          </a:p>
          <a:p>
            <a:r>
              <a:rPr lang="en-IE" sz="2000" dirty="0"/>
              <a:t>A daughter</a:t>
            </a:r>
          </a:p>
          <a:p>
            <a:r>
              <a:rPr lang="en-IE" sz="2000" dirty="0"/>
              <a:t>A sister</a:t>
            </a:r>
          </a:p>
          <a:p>
            <a:r>
              <a:rPr lang="en-IE" sz="2000" dirty="0"/>
              <a:t>A friend</a:t>
            </a:r>
          </a:p>
          <a:p>
            <a:r>
              <a:rPr lang="en-IE" sz="2000" dirty="0"/>
              <a:t>A woman with a PhD in Law (which is very focused on trauma)</a:t>
            </a:r>
          </a:p>
          <a:p>
            <a:r>
              <a:rPr lang="en-IE" sz="2000" dirty="0"/>
              <a:t>A Research Fellow with REPPP at University of Limerick</a:t>
            </a:r>
          </a:p>
          <a:p>
            <a:r>
              <a:rPr lang="en-IE" sz="2000" dirty="0"/>
              <a:t>An activist</a:t>
            </a:r>
          </a:p>
          <a:p>
            <a:r>
              <a:rPr lang="en-IE" sz="2000" dirty="0"/>
              <a:t>A podcaster</a:t>
            </a:r>
          </a:p>
          <a:p>
            <a:r>
              <a:rPr lang="en-IE" sz="2000" dirty="0"/>
              <a:t>A former theatre-maker (director, actor, playwright)</a:t>
            </a:r>
          </a:p>
          <a:p>
            <a:r>
              <a:rPr lang="en-IE" sz="2000" dirty="0"/>
              <a:t>A budding Design Thinker</a:t>
            </a:r>
          </a:p>
          <a:p>
            <a:r>
              <a:rPr lang="en-IE" sz="2000" dirty="0"/>
              <a:t>A Movement Medicine enthusiast</a:t>
            </a:r>
          </a:p>
          <a:p>
            <a:r>
              <a:rPr lang="en-IE" sz="2000" dirty="0"/>
              <a:t>A yoga fanatic (since November 2022)</a:t>
            </a:r>
          </a:p>
          <a:p>
            <a:r>
              <a:rPr lang="en-IE" sz="2000" b="1" i="1" dirty="0"/>
              <a:t>An energetic field </a:t>
            </a:r>
            <a:r>
              <a:rPr lang="en-IE" sz="2000" dirty="0"/>
              <a:t>(Tolle, </a:t>
            </a:r>
            <a:r>
              <a:rPr lang="en-IE" sz="1800" dirty="0" err="1">
                <a:effectLst/>
                <a:latin typeface="Lato" panose="020F0502020204030203" pitchFamily="34" charset="0"/>
              </a:rPr>
              <a:t>Hübl</a:t>
            </a:r>
            <a:r>
              <a:rPr lang="en-IE" sz="1800" dirty="0">
                <a:effectLst/>
                <a:latin typeface="Lato" panose="020F0502020204030203" pitchFamily="34" charset="0"/>
              </a:rPr>
              <a:t>, </a:t>
            </a:r>
            <a:r>
              <a:rPr lang="en-IE" sz="1800" dirty="0" err="1">
                <a:effectLst/>
                <a:latin typeface="Lato" panose="020F0502020204030203" pitchFamily="34" charset="0"/>
              </a:rPr>
              <a:t>Scharmer</a:t>
            </a:r>
            <a:r>
              <a:rPr lang="en-IE" sz="1400" dirty="0">
                <a:effectLst/>
                <a:latin typeface="Lato" panose="020F0502020204030203" pitchFamily="34" charset="0"/>
              </a:rPr>
              <a:t>)</a:t>
            </a:r>
            <a:endParaRPr lang="en-IE" sz="2000" dirty="0"/>
          </a:p>
          <a:p>
            <a:endParaRPr lang="en-IE" sz="2000" dirty="0"/>
          </a:p>
          <a:p>
            <a:endParaRPr lang="en-IE" sz="2000" dirty="0"/>
          </a:p>
        </p:txBody>
      </p:sp>
      <p:pic>
        <p:nvPicPr>
          <p:cNvPr id="4" name="Picture 3">
            <a:extLst>
              <a:ext uri="{FF2B5EF4-FFF2-40B4-BE49-F238E27FC236}">
                <a16:creationId xmlns:a16="http://schemas.microsoft.com/office/drawing/2014/main" id="{37B006B3-AEC3-41FB-BD2F-23FCA3817DD6}"/>
              </a:ext>
            </a:extLst>
          </p:cNvPr>
          <p:cNvPicPr>
            <a:picLocks noChangeAspect="1"/>
          </p:cNvPicPr>
          <p:nvPr/>
        </p:nvPicPr>
        <p:blipFill rotWithShape="1">
          <a:blip r:embed="rId2"/>
          <a:srcRect l="3428"/>
          <a:stretch/>
        </p:blipFill>
        <p:spPr>
          <a:xfrm>
            <a:off x="9854775" y="4057113"/>
            <a:ext cx="2320119" cy="2770223"/>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8F159265-A726-44FF-8E81-92DED6BB0BE8}"/>
              </a:ext>
            </a:extLst>
          </p:cNvPr>
          <p:cNvPicPr>
            <a:picLocks noChangeAspect="1"/>
          </p:cNvPicPr>
          <p:nvPr/>
        </p:nvPicPr>
        <p:blipFill rotWithShape="1">
          <a:blip r:embed="rId3"/>
          <a:srcRect t="9999" r="-1" b="25993"/>
          <a:stretch/>
        </p:blipFill>
        <p:spPr>
          <a:xfrm>
            <a:off x="6603149" y="4054249"/>
            <a:ext cx="3251626" cy="2770222"/>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pic>
        <p:nvPicPr>
          <p:cNvPr id="6" name="Picture 5">
            <a:extLst>
              <a:ext uri="{FF2B5EF4-FFF2-40B4-BE49-F238E27FC236}">
                <a16:creationId xmlns:a16="http://schemas.microsoft.com/office/drawing/2014/main" id="{B06BA5B2-91ED-4A73-3EDC-67E1CDC974A2}"/>
              </a:ext>
            </a:extLst>
          </p:cNvPr>
          <p:cNvPicPr>
            <a:picLocks noChangeAspect="1"/>
          </p:cNvPicPr>
          <p:nvPr/>
        </p:nvPicPr>
        <p:blipFill>
          <a:blip r:embed="rId4"/>
          <a:stretch>
            <a:fillRect/>
          </a:stretch>
        </p:blipFill>
        <p:spPr>
          <a:xfrm>
            <a:off x="7241562" y="963216"/>
            <a:ext cx="4657344" cy="3116689"/>
          </a:xfrm>
          <a:prstGeom prst="rect">
            <a:avLst/>
          </a:prstGeom>
        </p:spPr>
      </p:pic>
    </p:spTree>
    <p:extLst>
      <p:ext uri="{BB962C8B-B14F-4D97-AF65-F5344CB8AC3E}">
        <p14:creationId xmlns:p14="http://schemas.microsoft.com/office/powerpoint/2010/main" val="4205062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67" y="298803"/>
            <a:ext cx="10608732" cy="1157464"/>
          </a:xfrm>
        </p:spPr>
        <p:txBody>
          <a:bodyPr/>
          <a:lstStyle/>
          <a:p>
            <a:r>
              <a:rPr lang="en-GB" b="1" i="1" dirty="0">
                <a:solidFill>
                  <a:srgbClr val="92D050"/>
                </a:solidFill>
              </a:rPr>
              <a:t>		</a:t>
            </a:r>
            <a:r>
              <a:rPr lang="en-GB" sz="4000" b="1" i="1" dirty="0">
                <a:solidFill>
                  <a:srgbClr val="92D050"/>
                </a:solidFill>
              </a:rPr>
              <a:t>“Make friends with the Hulk”</a:t>
            </a:r>
          </a:p>
        </p:txBody>
      </p:sp>
      <p:pic>
        <p:nvPicPr>
          <p:cNvPr id="4" name="Content Placeholder 3" descr="Hulk, Marvel, Superhero, Figure, One, Power, Strongl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1963" y="1456267"/>
            <a:ext cx="6527007" cy="4459111"/>
          </a:xfrm>
          <a:prstGeom prst="rect">
            <a:avLst/>
          </a:prstGeom>
          <a:noFill/>
          <a:ln>
            <a:noFill/>
          </a:ln>
        </p:spPr>
      </p:pic>
      <p:sp>
        <p:nvSpPr>
          <p:cNvPr id="3" name="TextBox 2"/>
          <p:cNvSpPr txBox="1"/>
          <p:nvPr/>
        </p:nvSpPr>
        <p:spPr>
          <a:xfrm>
            <a:off x="485423" y="6096000"/>
            <a:ext cx="102471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Listen to “The Long Arm of Childhood Trauma” &amp; Dr Jacob Ham’s analysis of the Hulk from 30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mins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30 secs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https://inside.mountsinai.org/blog/road-to-resilience-episode-11-the-long-arm-of-childhood-trauma/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8338781" y="1733265"/>
            <a:ext cx="25111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“When you are not seen or known: that is the essence of trauma” – B van der </a:t>
            </a:r>
            <a:r>
              <a:rPr kumimoji="0" lang="en-GB" sz="1800" b="1" i="0" u="none" strike="noStrike" kern="1200" cap="none" spc="0" normalizeH="0" baseline="0" noProof="0" dirty="0" err="1">
                <a:ln>
                  <a:noFill/>
                </a:ln>
                <a:solidFill>
                  <a:srgbClr val="FF0000"/>
                </a:solidFill>
                <a:effectLst/>
                <a:uLnTx/>
                <a:uFillTx/>
                <a:latin typeface="Calibri" panose="020F0502020204030204"/>
                <a:ea typeface="+mn-ea"/>
                <a:cs typeface="+mn-cs"/>
              </a:rPr>
              <a:t>Kolk</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098" name="Picture 2" descr="https://upload.wikimedia.org/wikipedia/en/0/0f/Hul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67" y="1456267"/>
            <a:ext cx="3307644" cy="445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9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3400" b="1" i="1" dirty="0">
                <a:solidFill>
                  <a:srgbClr val="C00000"/>
                </a:solidFill>
              </a:rPr>
              <a:t>Namaste: “</a:t>
            </a:r>
            <a:r>
              <a:rPr lang="en-IE" sz="3400" b="0" i="1" dirty="0">
                <a:solidFill>
                  <a:srgbClr val="C00000"/>
                </a:solidFill>
                <a:effectLst/>
                <a:latin typeface="Google Sans"/>
              </a:rPr>
              <a:t>The Divine within me bows to the same Divine within you.”</a:t>
            </a:r>
            <a:endParaRPr lang="en-GB" sz="3400" i="1" dirty="0">
              <a:solidFill>
                <a:srgbClr val="C00000"/>
              </a:solidFill>
            </a:endParaRP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5064684" cy="3320668"/>
          </a:xfrm>
        </p:spPr>
        <p:txBody>
          <a:bodyPr>
            <a:normAutofit/>
          </a:bodyPr>
          <a:lstStyle/>
          <a:p>
            <a:pPr marL="0" indent="0">
              <a:buNone/>
            </a:pPr>
            <a:endParaRPr lang="en-GB" sz="1900" b="1" dirty="0"/>
          </a:p>
          <a:p>
            <a:pPr marL="0" indent="0">
              <a:buNone/>
            </a:pPr>
            <a:r>
              <a:rPr lang="en-GB" sz="1900" b="1" dirty="0"/>
              <a:t>Email: </a:t>
            </a:r>
            <a:r>
              <a:rPr lang="en-GB" sz="1900" b="1" dirty="0">
                <a:solidFill>
                  <a:srgbClr val="0070C0"/>
                </a:solidFill>
              </a:rPr>
              <a:t>j</a:t>
            </a:r>
            <a:r>
              <a:rPr lang="en-GB" sz="1900" b="1" dirty="0">
                <a:solidFill>
                  <a:srgbClr val="0563C1"/>
                </a:solidFill>
                <a:hlinkClick r:id="rId2">
                  <a:extLst>
                    <a:ext uri="{A12FA001-AC4F-418D-AE19-62706E023703}">
                      <ahyp:hlinkClr xmlns:ahyp="http://schemas.microsoft.com/office/drawing/2018/hyperlinkcolor" val="tx"/>
                    </a:ext>
                  </a:extLst>
                </a:hlinkClick>
              </a:rPr>
              <a:t>ane.mulcahy@ul.</a:t>
            </a:r>
            <a:r>
              <a:rPr lang="en-GB" sz="1900" b="1" dirty="0">
                <a:solidFill>
                  <a:srgbClr val="0070C0"/>
                </a:solidFill>
                <a:hlinkClick r:id="rId2">
                  <a:extLst>
                    <a:ext uri="{A12FA001-AC4F-418D-AE19-62706E023703}">
                      <ahyp:hlinkClr xmlns:ahyp="http://schemas.microsoft.com/office/drawing/2018/hyperlinkcolor" val="tx"/>
                    </a:ext>
                  </a:extLst>
                </a:hlinkClick>
              </a:rPr>
              <a:t>ie</a:t>
            </a:r>
            <a:br>
              <a:rPr lang="en-GB" sz="1900" dirty="0"/>
            </a:br>
            <a:endParaRPr lang="en-GB" sz="1900" dirty="0"/>
          </a:p>
          <a:p>
            <a:pPr marL="0" indent="0">
              <a:buNone/>
            </a:pPr>
            <a:r>
              <a:rPr lang="en-GB" sz="1900" dirty="0"/>
              <a:t>@janehmul</a:t>
            </a:r>
          </a:p>
          <a:p>
            <a:pPr marL="0" indent="0">
              <a:buNone/>
            </a:pPr>
            <a:r>
              <a:rPr kumimoji="0" lang="en-GB" sz="2000" b="1" i="0" u="none" strike="noStrike" kern="1200" cap="none" spc="0" normalizeH="0" baseline="0" noProof="0" dirty="0">
                <a:ln>
                  <a:noFill/>
                </a:ln>
                <a:effectLst/>
                <a:uLnTx/>
                <a:uFillTx/>
                <a:latin typeface="Calibri" panose="020F0502020204030204"/>
                <a:ea typeface="+mn-ea"/>
                <a:cs typeface="+mn-cs"/>
              </a:rPr>
              <a:t>YouTube channel: </a:t>
            </a: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lang="en-IE" sz="1400" b="0" i="0" u="none" strike="noStrike" dirty="0">
                <a:solidFill>
                  <a:srgbClr val="1D9BF0"/>
                </a:solidFill>
                <a:effectLst/>
                <a:latin typeface="TwitterChirp"/>
                <a:hlinkClick r:id="rId3"/>
              </a:rPr>
              <a:t>youtube.com/c/</a:t>
            </a:r>
            <a:r>
              <a:rPr lang="en-IE" sz="1400" b="0" i="0" u="none" strike="noStrike" dirty="0" err="1">
                <a:solidFill>
                  <a:srgbClr val="1D9BF0"/>
                </a:solidFill>
                <a:effectLst/>
                <a:latin typeface="TwitterChirp"/>
                <a:hlinkClick r:id="rId3"/>
              </a:rPr>
              <a:t>JaneMulcahy</a:t>
            </a: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GB" sz="1900" b="1" dirty="0">
                <a:solidFill>
                  <a:srgbClr val="C00000"/>
                </a:solidFill>
              </a:rPr>
              <a:t>	</a:t>
            </a:r>
          </a:p>
          <a:p>
            <a:pPr marL="0" indent="0">
              <a:buNone/>
            </a:pPr>
            <a:r>
              <a:rPr lang="en-GB" sz="1900" b="1" dirty="0"/>
              <a:t>				</a:t>
            </a:r>
          </a:p>
          <a:p>
            <a:endParaRPr lang="en-GB" sz="1900" dirty="0"/>
          </a:p>
        </p:txBody>
      </p:sp>
      <p:pic>
        <p:nvPicPr>
          <p:cNvPr id="1026" name="Picture 2" descr="A person with a beard&#10;&#10;Description automatically generated with medium confidence">
            <a:extLst>
              <a:ext uri="{FF2B5EF4-FFF2-40B4-BE49-F238E27FC236}">
                <a16:creationId xmlns:a16="http://schemas.microsoft.com/office/drawing/2014/main" id="{F1210206-48D6-50ED-DB49-04696E375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35" r="2681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FF8ACC-5E9D-0CA7-4C4E-CE77A2905D46}"/>
              </a:ext>
            </a:extLst>
          </p:cNvPr>
          <p:cNvPicPr>
            <a:picLocks noChangeAspect="1"/>
          </p:cNvPicPr>
          <p:nvPr/>
        </p:nvPicPr>
        <p:blipFill>
          <a:blip r:embed="rId5"/>
          <a:stretch>
            <a:fillRect/>
          </a:stretch>
        </p:blipFill>
        <p:spPr>
          <a:xfrm>
            <a:off x="802904" y="4699849"/>
            <a:ext cx="3492797" cy="2158151"/>
          </a:xfrm>
          <a:prstGeom prst="rect">
            <a:avLst/>
          </a:prstGeom>
        </p:spPr>
      </p:pic>
    </p:spTree>
    <p:extLst>
      <p:ext uri="{BB962C8B-B14F-4D97-AF65-F5344CB8AC3E}">
        <p14:creationId xmlns:p14="http://schemas.microsoft.com/office/powerpoint/2010/main" val="272918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1"/>
            <a:ext cx="11249297" cy="770708"/>
          </a:xfrm>
        </p:spPr>
        <p:txBody>
          <a:bodyPr>
            <a:normAutofit/>
          </a:bodyPr>
          <a:lstStyle/>
          <a:p>
            <a:r>
              <a:rPr lang="en-GB" b="1" i="1" dirty="0">
                <a:solidFill>
                  <a:srgbClr val="FF0000"/>
                </a:solidFill>
              </a:rPr>
              <a:t>Combining research, activism &amp; awareness raising</a:t>
            </a:r>
          </a:p>
        </p:txBody>
      </p:sp>
      <p:sp>
        <p:nvSpPr>
          <p:cNvPr id="3" name="Content Placeholder 2"/>
          <p:cNvSpPr>
            <a:spLocks noGrp="1"/>
          </p:cNvSpPr>
          <p:nvPr>
            <p:ph idx="1"/>
          </p:nvPr>
        </p:nvSpPr>
        <p:spPr>
          <a:xfrm>
            <a:off x="218364" y="770709"/>
            <a:ext cx="11869133" cy="6087291"/>
          </a:xfrm>
        </p:spPr>
        <p:txBody>
          <a:bodyPr>
            <a:normAutofit fontScale="40000" lnSpcReduction="20000"/>
          </a:bodyPr>
          <a:lstStyle/>
          <a:p>
            <a:r>
              <a:rPr lang="en-GB" sz="3500" dirty="0">
                <a:solidFill>
                  <a:prstClr val="black"/>
                </a:solidFill>
              </a:rPr>
              <a:t>Submission on sentence planning, prisoner progression, rehabilitation and resettlement to the </a:t>
            </a:r>
            <a:r>
              <a:rPr lang="en-GB" sz="3500" dirty="0" err="1">
                <a:solidFill>
                  <a:prstClr val="black"/>
                </a:solidFill>
              </a:rPr>
              <a:t>Oireachtas</a:t>
            </a:r>
            <a:r>
              <a:rPr lang="en-GB" sz="3500" dirty="0">
                <a:solidFill>
                  <a:prstClr val="black"/>
                </a:solidFill>
              </a:rPr>
              <a:t> Committee on Justice – See Appendix to Report on Sentencing and Penal Reform, p. 111- 147 </a:t>
            </a:r>
            <a:r>
              <a:rPr lang="en-GB" sz="3500" dirty="0">
                <a:solidFill>
                  <a:prstClr val="black"/>
                </a:solidFill>
                <a:hlinkClick r:id="rId2"/>
              </a:rPr>
              <a:t>https://data.oireachtas.ie/ie/oireachtas/committee/dail/32/joint_committee_on_justice_and_equality/reports/2018/2018-05-10_report-on-penal-reform-and-sentencing_en.pdf</a:t>
            </a:r>
            <a:r>
              <a:rPr lang="en-GB" sz="3500" dirty="0">
                <a:solidFill>
                  <a:prstClr val="black"/>
                </a:solidFill>
              </a:rPr>
              <a:t> </a:t>
            </a:r>
          </a:p>
          <a:p>
            <a:r>
              <a:rPr lang="en-IE" sz="3500" dirty="0">
                <a:hlinkClick r:id="rId3"/>
              </a:rPr>
              <a:t>(PDF) Submission on the development of a criminal justice strategy (researchgate.net)</a:t>
            </a:r>
            <a:endParaRPr lang="en-IE" sz="3500" dirty="0">
              <a:hlinkClick r:id="" action="ppaction://noaction"/>
            </a:endParaRPr>
          </a:p>
          <a:p>
            <a:r>
              <a:rPr lang="en-IE" sz="3500" dirty="0">
                <a:hlinkClick r:id="" action="ppaction://noaction"/>
              </a:rPr>
              <a:t>(PDF) Submission on the draft Youth Justice strategy - 30/06/20 (researchgate.net)</a:t>
            </a:r>
            <a:r>
              <a:rPr lang="en-IE" sz="3500" dirty="0"/>
              <a:t> </a:t>
            </a:r>
          </a:p>
          <a:p>
            <a:r>
              <a:rPr lang="en-IE" sz="3500" dirty="0"/>
              <a:t>J. Mulcahy, </a:t>
            </a:r>
            <a:r>
              <a:rPr lang="en-IE" sz="3500" b="0" i="1" dirty="0">
                <a:solidFill>
                  <a:srgbClr val="000000"/>
                </a:solidFill>
                <a:effectLst/>
              </a:rPr>
              <a:t>Re-storying offending behaviour: a normal response to an overdose of trauma? </a:t>
            </a:r>
            <a:r>
              <a:rPr lang="en-IE" sz="3500" dirty="0">
                <a:solidFill>
                  <a:srgbClr val="000000"/>
                </a:solidFill>
              </a:rPr>
              <a:t>(book chapter pre-print) </a:t>
            </a:r>
            <a:r>
              <a:rPr lang="en-IE" sz="3500" dirty="0"/>
              <a:t>at </a:t>
            </a:r>
            <a:r>
              <a:rPr lang="en-IE" sz="3500" dirty="0">
                <a:hlinkClick r:id="rId4"/>
              </a:rPr>
              <a:t>https://www.researchgate.net/publication/352464909_Re-storying_Offending_Behaviour_A_Normal_Response_to_an_Overdose_of_Trauma</a:t>
            </a:r>
            <a:r>
              <a:rPr lang="en-IE" sz="3500" dirty="0"/>
              <a:t>   </a:t>
            </a:r>
          </a:p>
          <a:p>
            <a:r>
              <a:rPr lang="en-IE" sz="3500" dirty="0"/>
              <a:t>J. Mulcahy, “A </a:t>
            </a:r>
            <a:r>
              <a:rPr lang="en-IE" sz="3500" dirty="0" err="1"/>
              <a:t>neurodevelopmentally</a:t>
            </a:r>
            <a:r>
              <a:rPr lang="en-IE" sz="3500" dirty="0"/>
              <a:t> aware, trauma-responsive approach to understanding risk”, Advancing Corrections (2020) </a:t>
            </a:r>
            <a:r>
              <a:rPr lang="en-IE" sz="3500" dirty="0">
                <a:hlinkClick r:id="rId5"/>
              </a:rPr>
              <a:t>(PDF) A </a:t>
            </a:r>
            <a:r>
              <a:rPr lang="en-IE" sz="3500" dirty="0" err="1">
                <a:hlinkClick r:id="rId5"/>
              </a:rPr>
              <a:t>neurodevelopmentally</a:t>
            </a:r>
            <a:r>
              <a:rPr lang="en-IE" sz="3500" dirty="0">
                <a:hlinkClick r:id="rId5"/>
              </a:rPr>
              <a:t>-aware, trauma-responsive approach to understanding risk (researchgate.net)</a:t>
            </a:r>
            <a:r>
              <a:rPr lang="en-IE" sz="3500" dirty="0">
                <a:hlinkClick r:id="rId6"/>
              </a:rPr>
              <a:t> </a:t>
            </a:r>
          </a:p>
          <a:p>
            <a:r>
              <a:rPr lang="en-GB" sz="3500" dirty="0"/>
              <a:t>J. Mulcahy, “Towards ACE-Aware, trauma responsive penal policy and practice” Prison Service Journal, September 2019, 3-13, </a:t>
            </a:r>
            <a:r>
              <a:rPr lang="en-GB" sz="3500" dirty="0">
                <a:hlinkClick r:id="rId7"/>
              </a:rPr>
              <a:t>https://www.crimeandjustice.org.uk/sites/crimeandjustice.org.uk/files/PSJ%20245%20September%202019%20Journal.pdf</a:t>
            </a:r>
            <a:r>
              <a:rPr lang="en-GB" sz="3500" dirty="0"/>
              <a:t> </a:t>
            </a:r>
          </a:p>
          <a:p>
            <a:r>
              <a:rPr lang="en-GB" sz="5400" dirty="0">
                <a:solidFill>
                  <a:srgbClr val="00B050"/>
                </a:solidFill>
              </a:rPr>
              <a:t>“The Human condition: we are all on a quest for safety” </a:t>
            </a:r>
            <a:r>
              <a:rPr lang="en-GB" sz="3500" dirty="0">
                <a:hlinkClick r:id="rId8"/>
              </a:rPr>
              <a:t>https://www.researchgate.net/publication/340309690_The_human_condition_we_are_all_on_a_quest_for_safety</a:t>
            </a:r>
            <a:r>
              <a:rPr lang="en-GB" sz="3500" dirty="0"/>
              <a:t>  (polyvagal theory training notes)</a:t>
            </a:r>
          </a:p>
          <a:p>
            <a:r>
              <a:rPr lang="en-GB" sz="3500" dirty="0">
                <a:ea typeface="Calibri" panose="020F0502020204030204" pitchFamily="34" charset="0"/>
                <a:cs typeface="Times New Roman" panose="02020603050405020304" pitchFamily="18" charset="0"/>
              </a:rPr>
              <a:t>“How to talk policy and influence people”: a Law and Justice interview with Dr Stephen Porges (Polyvagal theory, violence &amp; addiction as a “neural state disorder”)</a:t>
            </a:r>
            <a:endParaRPr lang="en-GB" sz="3500" dirty="0"/>
          </a:p>
          <a:p>
            <a:r>
              <a:rPr lang="en-GB" sz="3500" dirty="0">
                <a:ea typeface="Calibri" panose="020F0502020204030204" pitchFamily="34" charset="0"/>
                <a:cs typeface="Times New Roman" panose="02020603050405020304" pitchFamily="18" charset="0"/>
              </a:rPr>
              <a:t>“How to talk policy and influence people”: a Law and Justice interview with Dr Bruce Perry (</a:t>
            </a:r>
            <a:r>
              <a:rPr lang="en-GB" sz="3500" dirty="0" err="1">
                <a:ea typeface="Calibri" panose="020F0502020204030204" pitchFamily="34" charset="0"/>
                <a:cs typeface="Times New Roman" panose="02020603050405020304" pitchFamily="18" charset="0"/>
              </a:rPr>
              <a:t>Neurosequential</a:t>
            </a:r>
            <a:r>
              <a:rPr lang="en-GB" sz="3500" dirty="0">
                <a:ea typeface="Calibri" panose="020F0502020204030204" pitchFamily="34" charset="0"/>
                <a:cs typeface="Times New Roman" panose="02020603050405020304" pitchFamily="18" charset="0"/>
              </a:rPr>
              <a:t> Model of Therapeutics and Founder of the Child Trauma Academy)</a:t>
            </a:r>
          </a:p>
          <a:p>
            <a:r>
              <a:rPr lang="en-IE" sz="3500" dirty="0"/>
              <a:t>“How to talk policy and influence people”: a Law and Justice interview with Jim </a:t>
            </a:r>
            <a:r>
              <a:rPr lang="en-IE" sz="3500" dirty="0" err="1"/>
              <a:t>Sporleder</a:t>
            </a:r>
            <a:r>
              <a:rPr lang="en-IE" sz="3500" dirty="0"/>
              <a:t> (Former principal of Lincoln High Alternative School, the subject of Paper Tigers documentary)</a:t>
            </a:r>
          </a:p>
          <a:p>
            <a:r>
              <a:rPr lang="en-IE" sz="3500" dirty="0"/>
              <a:t>“How to talk policy and influence people”: a Law and Justice interview with Judge Ginger Lerner-Wren (mental health court judge)</a:t>
            </a:r>
          </a:p>
          <a:p>
            <a:r>
              <a:rPr lang="en-IE" sz="3500" dirty="0"/>
              <a:t>How to talk policy and influence people”: a Law and Justice interview with </a:t>
            </a:r>
            <a:r>
              <a:rPr lang="en-IE" sz="3500" dirty="0" err="1"/>
              <a:t>Fritzi</a:t>
            </a:r>
            <a:r>
              <a:rPr lang="en-IE" sz="3500" dirty="0"/>
              <a:t> </a:t>
            </a:r>
            <a:r>
              <a:rPr lang="en-IE" sz="3500" dirty="0" err="1"/>
              <a:t>Horstman</a:t>
            </a:r>
            <a:r>
              <a:rPr lang="en-IE" sz="3500" dirty="0"/>
              <a:t> (Compassion Prison Project) </a:t>
            </a:r>
            <a:r>
              <a:rPr lang="en-IE" sz="3500" dirty="0">
                <a:hlinkClick r:id="rId9"/>
              </a:rPr>
              <a:t>https://www.youtube.com/watch?v=cza9gkZwU8E</a:t>
            </a:r>
            <a:r>
              <a:rPr lang="en-IE" sz="3500" dirty="0"/>
              <a:t> </a:t>
            </a:r>
          </a:p>
          <a:p>
            <a:r>
              <a:rPr lang="en-IE" sz="3500" dirty="0"/>
              <a:t>How to talk policy and influence people”: a Law and Justice interview with Chief Superintendent Stan Gilmour</a:t>
            </a:r>
          </a:p>
          <a:p>
            <a:r>
              <a:rPr lang="en-IE" sz="3500" dirty="0"/>
              <a:t>Law and Justice interview with Dr Stephen Porges: The Science of Safety at </a:t>
            </a:r>
            <a:r>
              <a:rPr lang="en-IE" sz="3500" dirty="0">
                <a:hlinkClick r:id="rId10"/>
              </a:rPr>
              <a:t>https://soundcloud.com/jane-mulcahy/law-and-justice-interview-with-dr-stephen-porges-the-science-of-safety?si=c42cd48eed6046ae84be68c8ab1169b1</a:t>
            </a:r>
            <a:r>
              <a:rPr lang="en-IE" sz="3500" dirty="0"/>
              <a:t> </a:t>
            </a:r>
          </a:p>
          <a:p>
            <a:r>
              <a:rPr lang="en-IE" sz="3500" dirty="0"/>
              <a:t>“Relationships Matter”: a Law and Justice interview with Andi Brierley at  </a:t>
            </a:r>
            <a:r>
              <a:rPr lang="en-IE" sz="3500" dirty="0">
                <a:hlinkClick r:id="rId11"/>
              </a:rPr>
              <a:t>https://www.youtube.com/watch?v=sLkiuy9GodY</a:t>
            </a:r>
            <a:r>
              <a:rPr lang="en-IE" sz="3500" dirty="0"/>
              <a:t> </a:t>
            </a:r>
            <a:endParaRPr lang="en-GB" sz="3500" dirty="0"/>
          </a:p>
        </p:txBody>
      </p:sp>
    </p:spTree>
    <p:extLst>
      <p:ext uri="{BB962C8B-B14F-4D97-AF65-F5344CB8AC3E}">
        <p14:creationId xmlns:p14="http://schemas.microsoft.com/office/powerpoint/2010/main" val="114060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365126"/>
            <a:ext cx="11092543" cy="796018"/>
          </a:xfrm>
        </p:spPr>
        <p:txBody>
          <a:bodyPr/>
          <a:lstStyle/>
          <a:p>
            <a:r>
              <a:rPr lang="en-IE" b="1" i="1" dirty="0">
                <a:solidFill>
                  <a:srgbClr val="FF0000"/>
                </a:solidFill>
              </a:rPr>
              <a:t>This presentation will touch on:</a:t>
            </a:r>
          </a:p>
        </p:txBody>
      </p:sp>
      <p:sp>
        <p:nvSpPr>
          <p:cNvPr id="3" name="Content Placeholder 2"/>
          <p:cNvSpPr>
            <a:spLocks noGrp="1"/>
          </p:cNvSpPr>
          <p:nvPr>
            <p:ph idx="1"/>
          </p:nvPr>
        </p:nvSpPr>
        <p:spPr>
          <a:xfrm>
            <a:off x="261257" y="1161144"/>
            <a:ext cx="11830659" cy="5580850"/>
          </a:xfrm>
        </p:spPr>
        <p:txBody>
          <a:bodyPr>
            <a:normAutofit fontScale="77500" lnSpcReduction="20000"/>
          </a:bodyPr>
          <a:lstStyle/>
          <a:p>
            <a:pPr marL="0" indent="0">
              <a:buNone/>
            </a:pPr>
            <a:endParaRPr lang="en-IE" dirty="0"/>
          </a:p>
          <a:p>
            <a:r>
              <a:rPr lang="en-IE" dirty="0"/>
              <a:t>Attachment as a biological drive</a:t>
            </a:r>
          </a:p>
          <a:p>
            <a:r>
              <a:rPr lang="en-IE" dirty="0"/>
              <a:t>The importance of </a:t>
            </a:r>
            <a:r>
              <a:rPr lang="en-IE" dirty="0" err="1"/>
              <a:t>nurturant</a:t>
            </a:r>
            <a:r>
              <a:rPr lang="en-IE" dirty="0"/>
              <a:t> care</a:t>
            </a:r>
          </a:p>
          <a:p>
            <a:r>
              <a:rPr lang="en-IE" dirty="0"/>
              <a:t>Interpersonal neurobiology</a:t>
            </a:r>
          </a:p>
          <a:p>
            <a:r>
              <a:rPr lang="en-IE" dirty="0"/>
              <a:t>Polyvagal theory – the science of </a:t>
            </a:r>
            <a:r>
              <a:rPr lang="en-IE" dirty="0">
                <a:solidFill>
                  <a:srgbClr val="00B050"/>
                </a:solidFill>
              </a:rPr>
              <a:t>safety</a:t>
            </a:r>
          </a:p>
          <a:p>
            <a:r>
              <a:rPr lang="en-IE" dirty="0"/>
              <a:t>The impact of insecure &amp; disorganised attachment</a:t>
            </a:r>
          </a:p>
          <a:p>
            <a:r>
              <a:rPr lang="en-IE" dirty="0"/>
              <a:t>The relational dimension of Probation work involves co-regulation (how the nervous of system of the Probation Officer can potentially calm the nervous system of a dysregulated person before them)</a:t>
            </a:r>
          </a:p>
          <a:p>
            <a:r>
              <a:rPr lang="en-IE" dirty="0"/>
              <a:t>Managing risk – is “neural state is the intervening variable” (Porges)???</a:t>
            </a:r>
          </a:p>
          <a:p>
            <a:r>
              <a:rPr lang="en-IE" dirty="0"/>
              <a:t>Traumatic re-enactment</a:t>
            </a:r>
          </a:p>
          <a:p>
            <a:pPr marL="0" indent="0">
              <a:buNone/>
            </a:pPr>
            <a:endParaRPr lang="en-IE" dirty="0">
              <a:solidFill>
                <a:srgbClr val="FF0000"/>
              </a:solidFill>
            </a:endParaRPr>
          </a:p>
          <a:p>
            <a:pPr marL="0" indent="0">
              <a:buNone/>
            </a:pPr>
            <a:r>
              <a:rPr lang="en-IE" dirty="0">
                <a:solidFill>
                  <a:srgbClr val="FF0000"/>
                </a:solidFill>
              </a:rPr>
              <a:t>Please embrace the invitation to tune into your own body &amp; nervous system.</a:t>
            </a:r>
          </a:p>
          <a:p>
            <a:pPr marL="0" indent="0">
              <a:buNone/>
            </a:pPr>
            <a:r>
              <a:rPr lang="en-IE" i="1" dirty="0">
                <a:solidFill>
                  <a:srgbClr val="00B0F0"/>
                </a:solidFill>
              </a:rPr>
              <a:t>What sensations do you notice? Do you feel constriction/discomfort/dis-ease? </a:t>
            </a:r>
          </a:p>
          <a:p>
            <a:pPr marL="0" indent="0">
              <a:buNone/>
            </a:pPr>
            <a:r>
              <a:rPr lang="en-IE" i="1" dirty="0">
                <a:solidFill>
                  <a:srgbClr val="00B0F0"/>
                </a:solidFill>
              </a:rPr>
              <a:t>What is the quality of your attention? How is your heart? Your breath? Where can you soften? Where can you let go? (</a:t>
            </a:r>
            <a:r>
              <a:rPr lang="en-IE" i="1" dirty="0" err="1">
                <a:solidFill>
                  <a:srgbClr val="00B0F0"/>
                </a:solidFill>
              </a:rPr>
              <a:t>Hasti</a:t>
            </a:r>
            <a:r>
              <a:rPr lang="en-IE" i="1" dirty="0">
                <a:solidFill>
                  <a:srgbClr val="00B0F0"/>
                </a:solidFill>
              </a:rPr>
              <a:t> </a:t>
            </a:r>
            <a:r>
              <a:rPr lang="en-IE" i="1" dirty="0" err="1">
                <a:solidFill>
                  <a:srgbClr val="00B0F0"/>
                </a:solidFill>
              </a:rPr>
              <a:t>Yavarti</a:t>
            </a:r>
            <a:r>
              <a:rPr lang="en-IE" i="1" dirty="0">
                <a:solidFill>
                  <a:srgbClr val="00B0F0"/>
                </a:solidFill>
              </a:rPr>
              <a:t>)</a:t>
            </a:r>
          </a:p>
          <a:p>
            <a:endParaRPr lang="en-IE" dirty="0"/>
          </a:p>
          <a:p>
            <a:pPr marL="0" indent="0">
              <a:buNone/>
            </a:pPr>
            <a:endParaRPr lang="en-IE" dirty="0"/>
          </a:p>
        </p:txBody>
      </p:sp>
      <p:pic>
        <p:nvPicPr>
          <p:cNvPr id="4" name="Picture 3">
            <a:extLst>
              <a:ext uri="{FF2B5EF4-FFF2-40B4-BE49-F238E27FC236}">
                <a16:creationId xmlns:a16="http://schemas.microsoft.com/office/drawing/2014/main" id="{8C4DFC7A-5ED6-AF7D-7507-F909C51B1CE6}"/>
              </a:ext>
            </a:extLst>
          </p:cNvPr>
          <p:cNvPicPr>
            <a:picLocks noChangeAspect="1"/>
          </p:cNvPicPr>
          <p:nvPr/>
        </p:nvPicPr>
        <p:blipFill>
          <a:blip r:embed="rId2"/>
          <a:stretch>
            <a:fillRect/>
          </a:stretch>
        </p:blipFill>
        <p:spPr>
          <a:xfrm>
            <a:off x="6946711" y="1449977"/>
            <a:ext cx="4270611" cy="1773288"/>
          </a:xfrm>
          <a:prstGeom prst="rect">
            <a:avLst/>
          </a:prstGeom>
        </p:spPr>
      </p:pic>
    </p:spTree>
    <p:extLst>
      <p:ext uri="{BB962C8B-B14F-4D97-AF65-F5344CB8AC3E}">
        <p14:creationId xmlns:p14="http://schemas.microsoft.com/office/powerpoint/2010/main" val="161113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64875" y="25807"/>
            <a:ext cx="4339045" cy="3971745"/>
          </a:xfrm>
          <a:prstGeom prst="rect">
            <a:avLst/>
          </a:prstGeom>
        </p:spPr>
      </p:pic>
      <p:pic>
        <p:nvPicPr>
          <p:cNvPr id="1026" name="Picture 2" descr="Animal Moms and their Babi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929529"/>
            <a:ext cx="4164875" cy="3919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831875" y="3997552"/>
            <a:ext cx="5360126" cy="2851129"/>
          </a:xfrm>
          <a:prstGeom prst="rect">
            <a:avLst/>
          </a:prstGeom>
        </p:spPr>
      </p:pic>
      <p:pic>
        <p:nvPicPr>
          <p:cNvPr id="6" name="Picture 5"/>
          <p:cNvPicPr>
            <a:picLocks noChangeAspect="1"/>
          </p:cNvPicPr>
          <p:nvPr/>
        </p:nvPicPr>
        <p:blipFill>
          <a:blip r:embed="rId5"/>
          <a:stretch>
            <a:fillRect/>
          </a:stretch>
        </p:blipFill>
        <p:spPr>
          <a:xfrm>
            <a:off x="8503920" y="25807"/>
            <a:ext cx="3688080" cy="3971745"/>
          </a:xfrm>
          <a:prstGeom prst="rect">
            <a:avLst/>
          </a:prstGeom>
        </p:spPr>
      </p:pic>
      <p:pic>
        <p:nvPicPr>
          <p:cNvPr id="9" name="Picture 8"/>
          <p:cNvPicPr>
            <a:picLocks noChangeAspect="1"/>
          </p:cNvPicPr>
          <p:nvPr/>
        </p:nvPicPr>
        <p:blipFill>
          <a:blip r:embed="rId6"/>
          <a:stretch>
            <a:fillRect/>
          </a:stretch>
        </p:blipFill>
        <p:spPr>
          <a:xfrm>
            <a:off x="0" y="-16009"/>
            <a:ext cx="4164874" cy="2945538"/>
          </a:xfrm>
          <a:prstGeom prst="rect">
            <a:avLst/>
          </a:prstGeom>
        </p:spPr>
      </p:pic>
      <p:pic>
        <p:nvPicPr>
          <p:cNvPr id="2" name="Picture 1">
            <a:extLst>
              <a:ext uri="{FF2B5EF4-FFF2-40B4-BE49-F238E27FC236}">
                <a16:creationId xmlns:a16="http://schemas.microsoft.com/office/drawing/2014/main" id="{C7933233-A6D1-FCB4-ABB9-87DA61448111}"/>
              </a:ext>
            </a:extLst>
          </p:cNvPr>
          <p:cNvPicPr>
            <a:picLocks noChangeAspect="1"/>
          </p:cNvPicPr>
          <p:nvPr/>
        </p:nvPicPr>
        <p:blipFill>
          <a:blip r:embed="rId7"/>
          <a:stretch>
            <a:fillRect/>
          </a:stretch>
        </p:blipFill>
        <p:spPr>
          <a:xfrm>
            <a:off x="4164874" y="3944709"/>
            <a:ext cx="3688082" cy="2887484"/>
          </a:xfrm>
          <a:prstGeom prst="rect">
            <a:avLst/>
          </a:prstGeom>
        </p:spPr>
      </p:pic>
    </p:spTree>
    <p:extLst>
      <p:ext uri="{BB962C8B-B14F-4D97-AF65-F5344CB8AC3E}">
        <p14:creationId xmlns:p14="http://schemas.microsoft.com/office/powerpoint/2010/main" val="266699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i="1" dirty="0">
                <a:solidFill>
                  <a:srgbClr val="FF0000"/>
                </a:solidFill>
              </a:rPr>
              <a:t>Harlow’s Monkeys study - </a:t>
            </a:r>
            <a:r>
              <a:rPr lang="en-IE" b="1" i="1" dirty="0">
                <a:solidFill>
                  <a:srgbClr val="FF0000"/>
                </a:solidFill>
                <a:hlinkClick r:id="rId2"/>
              </a:rPr>
              <a:t>https://www.youtube.com/watch?v=_O60TYAIgC4</a:t>
            </a:r>
            <a:r>
              <a:rPr lang="en-IE" b="1" i="1" dirty="0">
                <a:solidFill>
                  <a:srgbClr val="FF0000"/>
                </a:solidFill>
              </a:rPr>
              <a:t> </a:t>
            </a:r>
          </a:p>
        </p:txBody>
      </p:sp>
      <p:pic>
        <p:nvPicPr>
          <p:cNvPr id="3074" name="Picture 2" descr="Harlow's monkey experim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3648" y="1877877"/>
            <a:ext cx="528235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055984" y="2604951"/>
            <a:ext cx="3305175" cy="2667000"/>
          </a:xfrm>
          <a:prstGeom prst="rect">
            <a:avLst/>
          </a:prstGeom>
        </p:spPr>
      </p:pic>
    </p:spTree>
    <p:extLst>
      <p:ext uri="{BB962C8B-B14F-4D97-AF65-F5344CB8AC3E}">
        <p14:creationId xmlns:p14="http://schemas.microsoft.com/office/powerpoint/2010/main" val="112719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2619375" cy="1743075"/>
          </a:xfrm>
          <a:prstGeom prst="rect">
            <a:avLst/>
          </a:prstGeom>
        </p:spPr>
      </p:pic>
      <p:pic>
        <p:nvPicPr>
          <p:cNvPr id="8" name="Picture 7"/>
          <p:cNvPicPr>
            <a:picLocks noChangeAspect="1"/>
          </p:cNvPicPr>
          <p:nvPr/>
        </p:nvPicPr>
        <p:blipFill>
          <a:blip r:embed="rId2"/>
          <a:stretch>
            <a:fillRect/>
          </a:stretch>
        </p:blipFill>
        <p:spPr>
          <a:xfrm>
            <a:off x="0" y="0"/>
            <a:ext cx="2619375" cy="1743075"/>
          </a:xfrm>
          <a:prstGeom prst="rect">
            <a:avLst/>
          </a:prstGeom>
        </p:spPr>
      </p:pic>
      <p:sp>
        <p:nvSpPr>
          <p:cNvPr id="2" name="Title 1"/>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a:stretch>
            <a:fillRect/>
          </a:stretch>
        </p:blipFill>
        <p:spPr>
          <a:xfrm>
            <a:off x="3933178" y="-1"/>
            <a:ext cx="5188131" cy="3944983"/>
          </a:xfrm>
          <a:prstGeom prst="rect">
            <a:avLst/>
          </a:prstGeom>
        </p:spPr>
      </p:pic>
      <p:pic>
        <p:nvPicPr>
          <p:cNvPr id="5" name="Picture 4"/>
          <p:cNvPicPr>
            <a:picLocks noChangeAspect="1"/>
          </p:cNvPicPr>
          <p:nvPr/>
        </p:nvPicPr>
        <p:blipFill>
          <a:blip r:embed="rId4"/>
          <a:stretch>
            <a:fillRect/>
          </a:stretch>
        </p:blipFill>
        <p:spPr>
          <a:xfrm>
            <a:off x="0" y="1"/>
            <a:ext cx="3971499" cy="3944982"/>
          </a:xfrm>
          <a:prstGeom prst="rect">
            <a:avLst/>
          </a:prstGeom>
        </p:spPr>
      </p:pic>
      <p:pic>
        <p:nvPicPr>
          <p:cNvPr id="6" name="Picture 5"/>
          <p:cNvPicPr>
            <a:picLocks noChangeAspect="1"/>
          </p:cNvPicPr>
          <p:nvPr/>
        </p:nvPicPr>
        <p:blipFill>
          <a:blip r:embed="rId5"/>
          <a:stretch>
            <a:fillRect/>
          </a:stretch>
        </p:blipFill>
        <p:spPr>
          <a:xfrm>
            <a:off x="1" y="3944983"/>
            <a:ext cx="5917474" cy="2913017"/>
          </a:xfrm>
          <a:prstGeom prst="rect">
            <a:avLst/>
          </a:prstGeom>
        </p:spPr>
      </p:pic>
      <p:pic>
        <p:nvPicPr>
          <p:cNvPr id="9" name="Picture 8"/>
          <p:cNvPicPr>
            <a:picLocks noChangeAspect="1"/>
          </p:cNvPicPr>
          <p:nvPr/>
        </p:nvPicPr>
        <p:blipFill>
          <a:blip r:embed="rId6"/>
          <a:stretch>
            <a:fillRect/>
          </a:stretch>
        </p:blipFill>
        <p:spPr>
          <a:xfrm>
            <a:off x="8652682" y="0"/>
            <a:ext cx="3519452" cy="3944983"/>
          </a:xfrm>
          <a:prstGeom prst="rect">
            <a:avLst/>
          </a:prstGeom>
        </p:spPr>
      </p:pic>
      <p:pic>
        <p:nvPicPr>
          <p:cNvPr id="10" name="Picture 9"/>
          <p:cNvPicPr>
            <a:picLocks noChangeAspect="1"/>
          </p:cNvPicPr>
          <p:nvPr/>
        </p:nvPicPr>
        <p:blipFill>
          <a:blip r:embed="rId7"/>
          <a:stretch>
            <a:fillRect/>
          </a:stretch>
        </p:blipFill>
        <p:spPr>
          <a:xfrm>
            <a:off x="5917475" y="3944983"/>
            <a:ext cx="6254658" cy="2831332"/>
          </a:xfrm>
          <a:prstGeom prst="rect">
            <a:avLst/>
          </a:prstGeom>
        </p:spPr>
      </p:pic>
    </p:spTree>
    <p:extLst>
      <p:ext uri="{BB962C8B-B14F-4D97-AF65-F5344CB8AC3E}">
        <p14:creationId xmlns:p14="http://schemas.microsoft.com/office/powerpoint/2010/main" val="33464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sz="3600" b="1" i="1" dirty="0">
                <a:solidFill>
                  <a:srgbClr val="FF0000"/>
                </a:solidFill>
                <a:latin typeface="+mn-lt"/>
              </a:rPr>
              <a:t>Resilient children are “made, not born” (</a:t>
            </a:r>
            <a:r>
              <a:rPr lang="en-IE" sz="3600" b="1" i="1" dirty="0" err="1">
                <a:solidFill>
                  <a:srgbClr val="FF0000"/>
                </a:solidFill>
                <a:latin typeface="+mn-lt"/>
              </a:rPr>
              <a:t>Szalvitz</a:t>
            </a:r>
            <a:r>
              <a:rPr lang="en-IE" sz="3600" b="1" i="1" dirty="0">
                <a:solidFill>
                  <a:srgbClr val="FF0000"/>
                </a:solidFill>
                <a:latin typeface="+mn-lt"/>
              </a:rPr>
              <a:t> &amp; Perry, </a:t>
            </a:r>
            <a:r>
              <a:rPr lang="en-GB" sz="3600" b="1" i="1" dirty="0">
                <a:solidFill>
                  <a:srgbClr val="FF0000"/>
                </a:solidFill>
                <a:effectLst/>
                <a:latin typeface="+mn-lt"/>
                <a:ea typeface="Calibri" panose="020F0502020204030204" pitchFamily="34" charset="0"/>
                <a:cs typeface="Times New Roman" panose="02020603050405020304" pitchFamily="18" charset="0"/>
              </a:rPr>
              <a:t>The Boy Who Was Raised as a Dog </a:t>
            </a:r>
            <a:r>
              <a:rPr lang="en-IE" sz="3600" b="1" i="1" dirty="0">
                <a:solidFill>
                  <a:srgbClr val="FF0000"/>
                </a:solidFill>
                <a:latin typeface="+mn-lt"/>
              </a:rPr>
              <a:t>2017:38)</a:t>
            </a:r>
          </a:p>
        </p:txBody>
      </p:sp>
      <p:sp>
        <p:nvSpPr>
          <p:cNvPr id="3" name="Content Placeholder 2"/>
          <p:cNvSpPr>
            <a:spLocks noGrp="1"/>
          </p:cNvSpPr>
          <p:nvPr>
            <p:ph idx="1"/>
          </p:nvPr>
        </p:nvSpPr>
        <p:spPr/>
        <p:txBody>
          <a:bodyPr>
            <a:normAutofit/>
          </a:bodyPr>
          <a:lstStyle/>
          <a:p>
            <a:r>
              <a:rPr lang="en-GB" dirty="0"/>
              <a:t>Children are not resilient, but rather “malleable": adaptable and capable of being of moulded by their environment. </a:t>
            </a:r>
          </a:p>
          <a:p>
            <a:r>
              <a:rPr lang="en-GB" dirty="0"/>
              <a:t>Children’s emotional safety derives from their parents. A baby’s development is “experience dependent” (</a:t>
            </a:r>
            <a:r>
              <a:rPr lang="en-GB" dirty="0" err="1"/>
              <a:t>Hambrick</a:t>
            </a:r>
            <a:r>
              <a:rPr lang="en-GB" dirty="0"/>
              <a:t> et al (2019).</a:t>
            </a:r>
          </a:p>
          <a:p>
            <a:r>
              <a:rPr lang="en-GB" dirty="0"/>
              <a:t>Growing up in a safe, nurturing, comfortable home with an attuned caregiver, where basic human needs are met, in a community that is not perpetually under siege, is a prerequisite for healthy child development and ultimately for societal health and stability. </a:t>
            </a:r>
            <a:endParaRPr lang="en-IE" dirty="0"/>
          </a:p>
        </p:txBody>
      </p:sp>
    </p:spTree>
    <p:extLst>
      <p:ext uri="{BB962C8B-B14F-4D97-AF65-F5344CB8AC3E}">
        <p14:creationId xmlns:p14="http://schemas.microsoft.com/office/powerpoint/2010/main" val="94017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i="1" dirty="0">
                <a:solidFill>
                  <a:srgbClr val="FF0000"/>
                </a:solidFill>
              </a:rPr>
              <a:t>The quality of care-giving received in infancy</a:t>
            </a:r>
          </a:p>
        </p:txBody>
      </p:sp>
      <p:sp>
        <p:nvSpPr>
          <p:cNvPr id="3" name="Content Placeholder 2"/>
          <p:cNvSpPr>
            <a:spLocks noGrp="1"/>
          </p:cNvSpPr>
          <p:nvPr>
            <p:ph idx="1"/>
          </p:nvPr>
        </p:nvSpPr>
        <p:spPr>
          <a:xfrm>
            <a:off x="838200" y="1825624"/>
            <a:ext cx="10515600" cy="4823369"/>
          </a:xfrm>
        </p:spPr>
        <p:txBody>
          <a:bodyPr>
            <a:normAutofit/>
          </a:bodyPr>
          <a:lstStyle/>
          <a:p>
            <a:r>
              <a:rPr lang="en-GB" dirty="0"/>
              <a:t>The parent child connection is, according to Bessel Van der </a:t>
            </a:r>
            <a:r>
              <a:rPr lang="en-GB" dirty="0" err="1"/>
              <a:t>Kolk</a:t>
            </a:r>
            <a:r>
              <a:rPr lang="en-GB" dirty="0"/>
              <a:t>, “the most powerful mental health intervention known to mankind”.</a:t>
            </a:r>
          </a:p>
          <a:p>
            <a:r>
              <a:rPr lang="en-GB" dirty="0"/>
              <a:t>Unless infants get positive care and affection, they are unlikely to experience normal physical or emotional development.</a:t>
            </a:r>
            <a:r>
              <a:rPr lang="en-GB" baseline="30000" dirty="0"/>
              <a:t> </a:t>
            </a:r>
            <a:r>
              <a:rPr lang="en-GB" dirty="0"/>
              <a:t>According to Dr Bruce Perry:</a:t>
            </a:r>
            <a:endParaRPr lang="en-IE" dirty="0"/>
          </a:p>
          <a:p>
            <a:pPr marL="0" indent="0">
              <a:buNone/>
            </a:pPr>
            <a:r>
              <a:rPr lang="en-GB" dirty="0"/>
              <a:t>	Without predictable, responsive, nurturing and sensory-enriched 	caregiving, the infant's potential for normal bonding and 	attachments will be unrealized. The brain systems responsible for 	healthy emotional 	relationships will not develop in an optimal 	way without the right kinds of experiences at the right times in 	life. (2013:3)</a:t>
            </a:r>
          </a:p>
          <a:p>
            <a:endParaRPr lang="en-IE" dirty="0"/>
          </a:p>
          <a:p>
            <a:endParaRPr lang="en-IE" dirty="0"/>
          </a:p>
        </p:txBody>
      </p:sp>
    </p:spTree>
    <p:extLst>
      <p:ext uri="{BB962C8B-B14F-4D97-AF65-F5344CB8AC3E}">
        <p14:creationId xmlns:p14="http://schemas.microsoft.com/office/powerpoint/2010/main" val="374807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485" y="205062"/>
            <a:ext cx="12305289" cy="7843477"/>
          </a:xfrm>
          <a:prstGeom prst="rect">
            <a:avLst/>
          </a:prstGeom>
        </p:spPr>
      </p:pic>
      <p:sp>
        <p:nvSpPr>
          <p:cNvPr id="2" name="TextBox 1"/>
          <p:cNvSpPr txBox="1"/>
          <p:nvPr/>
        </p:nvSpPr>
        <p:spPr>
          <a:xfrm>
            <a:off x="115746" y="92597"/>
            <a:ext cx="11933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Memory templates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(Perry, 2017): “Like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attachment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early</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childhood experiences will inform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who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comes through those doors, and who doesn’t.” (PhD Focus Group participant) </a:t>
            </a:r>
          </a:p>
        </p:txBody>
      </p:sp>
      <p:sp>
        <p:nvSpPr>
          <p:cNvPr id="3" name="Rectangle 2"/>
          <p:cNvSpPr/>
          <p:nvPr/>
        </p:nvSpPr>
        <p:spPr>
          <a:xfrm>
            <a:off x="8997244" y="6069350"/>
            <a:ext cx="245561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Winnicott’s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concepts of “good enough mother” &amp; holding environment</a:t>
            </a:r>
          </a:p>
        </p:txBody>
      </p:sp>
      <p:sp>
        <p:nvSpPr>
          <p:cNvPr id="5" name="TextBox 4"/>
          <p:cNvSpPr txBox="1"/>
          <p:nvPr/>
        </p:nvSpPr>
        <p:spPr>
          <a:xfrm>
            <a:off x="8686800" y="708660"/>
            <a:ext cx="336244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primary ingredient of secure attachment experiences is the pattern of ‘emotional communication’ between child and caregiver.” Siegel (2015),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80060" y="5269230"/>
            <a:ext cx="3577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Memory is  “the way past events  affect future functioning.” Siegel (2015), 46</a:t>
            </a:r>
          </a:p>
        </p:txBody>
      </p:sp>
      <p:sp>
        <p:nvSpPr>
          <p:cNvPr id="7" name="TextBox 6"/>
          <p:cNvSpPr txBox="1"/>
          <p:nvPr/>
        </p:nvSpPr>
        <p:spPr>
          <a:xfrm>
            <a:off x="4720590" y="6263640"/>
            <a:ext cx="22992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“Lick your pups” – Burke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Harrris</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 (2018)</a:t>
            </a:r>
          </a:p>
        </p:txBody>
      </p:sp>
      <p:sp>
        <p:nvSpPr>
          <p:cNvPr id="9" name="TextBox 8">
            <a:extLst>
              <a:ext uri="{FF2B5EF4-FFF2-40B4-BE49-F238E27FC236}">
                <a16:creationId xmlns:a16="http://schemas.microsoft.com/office/drawing/2014/main" id="{EFF355C4-B17C-4A86-8819-F54C2B742A77}"/>
              </a:ext>
            </a:extLst>
          </p:cNvPr>
          <p:cNvSpPr txBox="1"/>
          <p:nvPr/>
        </p:nvSpPr>
        <p:spPr>
          <a:xfrm>
            <a:off x="142754" y="1484244"/>
            <a:ext cx="444249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white"/>
                </a:solidFill>
                <a:effectLst/>
                <a:uLnTx/>
                <a:uFillTx/>
                <a:latin typeface="Calibri" panose="020F0502020204030204"/>
                <a:ea typeface="+mn-ea"/>
                <a:cs typeface="+mn-cs"/>
              </a:rPr>
              <a:t>https://www.heraldscotland.com/politics/19700034.scotlands-violent-crime-epidemic-can-solved-war-poverty-womb/  (Niven Rennie’s comments on trauma, poverty &amp; violence)</a:t>
            </a:r>
          </a:p>
        </p:txBody>
      </p:sp>
    </p:spTree>
    <p:extLst>
      <p:ext uri="{BB962C8B-B14F-4D97-AF65-F5344CB8AC3E}">
        <p14:creationId xmlns:p14="http://schemas.microsoft.com/office/powerpoint/2010/main" val="205263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19751</TotalTime>
  <Words>2713</Words>
  <Application>Microsoft Office PowerPoint</Application>
  <PresentationFormat>Widescreen</PresentationFormat>
  <Paragraphs>142</Paragraphs>
  <Slides>22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Google Sans</vt:lpstr>
      <vt:lpstr>TwitterChirp</vt:lpstr>
      <vt:lpstr>YouTube Sans</vt:lpstr>
      <vt:lpstr>Arial</vt:lpstr>
      <vt:lpstr>Calibri</vt:lpstr>
      <vt:lpstr>Calibri Light</vt:lpstr>
      <vt:lpstr>Lato</vt:lpstr>
      <vt:lpstr>Office Theme</vt:lpstr>
      <vt:lpstr>2_Office Theme</vt:lpstr>
      <vt:lpstr>1_Office Theme</vt:lpstr>
      <vt:lpstr>PowerPoint Presentation</vt:lpstr>
      <vt:lpstr>      Who am I?</vt:lpstr>
      <vt:lpstr>This presentation will touch on:</vt:lpstr>
      <vt:lpstr>PowerPoint Presentation</vt:lpstr>
      <vt:lpstr>Harlow’s Monkeys study - https://www.youtube.com/watch?v=_O60TYAIgC4 </vt:lpstr>
      <vt:lpstr>PowerPoint Presentation</vt:lpstr>
      <vt:lpstr>Resilient children are “made, not born” (Szalvitz &amp; Perry, The Boy Who Was Raised as a Dog 2017:38)</vt:lpstr>
      <vt:lpstr>The quality of care-giving received in infancy</vt:lpstr>
      <vt:lpstr>PowerPoint Presentation</vt:lpstr>
      <vt:lpstr>The human brain &amp; state dependent functioning (Perry)</vt:lpstr>
      <vt:lpstr> Neural pathways &amp; the autonomic nervous system</vt:lpstr>
      <vt:lpstr>Frightened/frightening caregiving, absence of nurturant care &amp; drug-related thefts</vt:lpstr>
      <vt:lpstr>PowerPoint Presentation</vt:lpstr>
      <vt:lpstr>Daring to Ask “What Happened to You?” - Why Correctional Systems Must Become Trauma-Responsive (2018) https://www.researchgate.net/publication/324531733_Daring_to_Ask_What_Happened_to_You_-_Why_Correctional_Systems_Must_Become_Trauma-Responsive</vt:lpstr>
      <vt:lpstr>   It’s not all just about the individual or family context!</vt:lpstr>
      <vt:lpstr>PowerPoint Presentation</vt:lpstr>
      <vt:lpstr>The impact of accumulating stressors (with no co-regulation) =  “a nervous system in a chronic state of defence” Porges</vt:lpstr>
      <vt:lpstr>Co-regulation, health &amp; social behaviour</vt:lpstr>
      <vt:lpstr>Traumatic re-enactment/repetition compulsion</vt:lpstr>
      <vt:lpstr>  “Make friends with the Hulk”</vt:lpstr>
      <vt:lpstr>Namaste: “The Divine within me bows to the same Divine within you.”</vt:lpstr>
      <vt:lpstr>Combining research, activism &amp; awareness raising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dc:creator>
  <cp:lastModifiedBy>Jane.Mulcahy</cp:lastModifiedBy>
  <cp:revision>176</cp:revision>
  <dcterms:created xsi:type="dcterms:W3CDTF">2018-06-22T14:17:15Z</dcterms:created>
  <dcterms:modified xsi:type="dcterms:W3CDTF">2023-03-28T06:29:08Z</dcterms:modified>
</cp:coreProperties>
</file>